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9"/>
  </p:handoutMasterIdLst>
  <p:sldIdLst>
    <p:sldId id="256" r:id="rId2"/>
    <p:sldId id="257" r:id="rId3"/>
    <p:sldId id="258" r:id="rId4"/>
    <p:sldId id="266" r:id="rId5"/>
    <p:sldId id="267" r:id="rId6"/>
    <p:sldId id="268" r:id="rId7"/>
    <p:sldId id="269" r:id="rId8"/>
    <p:sldId id="270" r:id="rId9"/>
    <p:sldId id="271" r:id="rId10"/>
    <p:sldId id="265" r:id="rId11"/>
    <p:sldId id="259" r:id="rId12"/>
    <p:sldId id="260" r:id="rId13"/>
    <p:sldId id="262" r:id="rId14"/>
    <p:sldId id="263" r:id="rId15"/>
    <p:sldId id="272" r:id="rId16"/>
    <p:sldId id="273" r:id="rId17"/>
    <p:sldId id="276" r:id="rId18"/>
    <p:sldId id="277" r:id="rId19"/>
    <p:sldId id="278" r:id="rId20"/>
    <p:sldId id="279" r:id="rId21"/>
    <p:sldId id="280" r:id="rId22"/>
    <p:sldId id="281" r:id="rId23"/>
    <p:sldId id="282" r:id="rId24"/>
    <p:sldId id="283" r:id="rId25"/>
    <p:sldId id="291" r:id="rId26"/>
    <p:sldId id="292" r:id="rId27"/>
    <p:sldId id="293" r:id="rId28"/>
    <p:sldId id="290" r:id="rId29"/>
    <p:sldId id="284" r:id="rId30"/>
    <p:sldId id="285" r:id="rId31"/>
    <p:sldId id="286" r:id="rId32"/>
    <p:sldId id="287" r:id="rId33"/>
    <p:sldId id="294" r:id="rId34"/>
    <p:sldId id="295" r:id="rId35"/>
    <p:sldId id="288" r:id="rId36"/>
    <p:sldId id="289" r:id="rId37"/>
    <p:sldId id="264" r:id="rId38"/>
  </p:sldIdLst>
  <p:sldSz cx="9144000" cy="5143500" type="screen16x9"/>
  <p:notesSz cx="6858000" cy="9144000"/>
  <p:custDataLst>
    <p:tags r:id="rId40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FED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217" d="100"/>
          <a:sy n="217" d="100"/>
        </p:scale>
        <p:origin x="152" y="1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8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ags" Target="tags/tag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67B25C5-7578-4BB0-A64B-460C56928A1E}" type="datetimeFigureOut">
              <a:rPr lang="uk-UA" smtClean="0"/>
              <a:t>11.03.2025</a:t>
            </a:fld>
            <a:endParaRPr lang="uk-UA"/>
          </a:p>
        </p:txBody>
      </p:sp>
      <p:sp>
        <p:nvSpPr>
          <p:cNvPr id="4" name="Місце для нижнього колонтитула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5" name="Місце для номера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DC2322-6972-4806-AD68-58165845C5BE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89856807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6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кутник 8"/>
          <p:cNvSpPr/>
          <p:nvPr userDrawn="1"/>
        </p:nvSpPr>
        <p:spPr>
          <a:xfrm>
            <a:off x="6729211" y="0"/>
            <a:ext cx="2414789" cy="5143500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844" y="3788603"/>
            <a:ext cx="1620093" cy="108021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15" y="0"/>
            <a:ext cx="9138926" cy="51435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0057" y="3136003"/>
            <a:ext cx="813095" cy="812565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7456" y="-46199"/>
            <a:ext cx="598869" cy="598869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95"/>
          <a:stretch>
            <a:fillRect/>
          </a:stretch>
        </p:blipFill>
        <p:spPr>
          <a:xfrm>
            <a:off x="4069405" y="4750096"/>
            <a:ext cx="787321" cy="395014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9"/>
          <a:stretch>
            <a:fillRect/>
          </a:stretch>
        </p:blipFill>
        <p:spPr>
          <a:xfrm>
            <a:off x="3902" y="2923500"/>
            <a:ext cx="429095" cy="844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8250759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 userDrawn="1"/>
        </p:nvSpPr>
        <p:spPr>
          <a:xfrm>
            <a:off x="0" y="2569335"/>
            <a:ext cx="9144000" cy="2574165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35415" y="118124"/>
            <a:ext cx="1620093" cy="1080215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194"/>
          <a:stretch>
            <a:fillRect/>
          </a:stretch>
        </p:blipFill>
        <p:spPr>
          <a:xfrm>
            <a:off x="8976" y="2577966"/>
            <a:ext cx="9135024" cy="256070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2320" y="3768262"/>
            <a:ext cx="813095" cy="81256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239"/>
          <a:stretch>
            <a:fillRect/>
          </a:stretch>
        </p:blipFill>
        <p:spPr>
          <a:xfrm>
            <a:off x="8976" y="920835"/>
            <a:ext cx="429095" cy="844762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6026" y="2207603"/>
            <a:ext cx="598869" cy="59886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9795"/>
          <a:stretch>
            <a:fillRect/>
          </a:stretch>
        </p:blipFill>
        <p:spPr>
          <a:xfrm>
            <a:off x="2948943" y="4752287"/>
            <a:ext cx="787321" cy="3950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0635300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6"/>
          <a:stretch>
            <a:fillRect/>
          </a:stretch>
        </p:blipFill>
        <p:spPr>
          <a:xfrm>
            <a:off x="-1" y="-1"/>
            <a:ext cx="9144001" cy="5132232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481" y="4153433"/>
            <a:ext cx="813095" cy="81256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01" r="1"/>
          <a:stretch>
            <a:fillRect/>
          </a:stretch>
        </p:blipFill>
        <p:spPr>
          <a:xfrm>
            <a:off x="3664040" y="3232592"/>
            <a:ext cx="858000" cy="84476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8290" y="0"/>
            <a:ext cx="598869" cy="598869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65" b="3962"/>
          <a:stretch>
            <a:fillRect/>
          </a:stretch>
        </p:blipFill>
        <p:spPr>
          <a:xfrm>
            <a:off x="0" y="1034541"/>
            <a:ext cx="406538" cy="755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4116607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" y="0"/>
            <a:ext cx="9138926" cy="5143500"/>
          </a:xfrm>
          <a:prstGeom prst="rect">
            <a:avLst/>
          </a:prstGeom>
        </p:spPr>
      </p:pic>
      <p:sp>
        <p:nvSpPr>
          <p:cNvPr id="7" name="Прямокутник 6"/>
          <p:cNvSpPr/>
          <p:nvPr userDrawn="1"/>
        </p:nvSpPr>
        <p:spPr>
          <a:xfrm>
            <a:off x="0" y="0"/>
            <a:ext cx="9144000" cy="1275008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6977563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окутник 6"/>
          <p:cNvSpPr/>
          <p:nvPr userDrawn="1"/>
        </p:nvSpPr>
        <p:spPr>
          <a:xfrm>
            <a:off x="0" y="0"/>
            <a:ext cx="9144000" cy="1275008"/>
          </a:xfrm>
          <a:prstGeom prst="rect">
            <a:avLst/>
          </a:prstGeom>
          <a:solidFill>
            <a:srgbClr val="FED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9127010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Користуваць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" y="0"/>
            <a:ext cx="9138926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8065120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Редагувати стиль зразка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П’ятий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02029E-E3A8-4204-BDEE-0798EB9DD63B}" type="datetimeFigureOut">
              <a:rPr lang="uk-UA" smtClean="0"/>
              <a:t>11.03.2025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0D4FE4-04C3-4447-A1BC-794AC5E9B3EA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2933600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8" r:id="rId5"/>
    <p:sldLayoutId id="2147483667" r:id="rId6"/>
  </p:sldLayoutIdLst>
  <p:transition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11.png"/><Relationship Id="rId7" Type="http://schemas.openxmlformats.org/officeDocument/2006/relationships/image" Target="../media/image33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jpeg"/><Relationship Id="rId3" Type="http://schemas.openxmlformats.org/officeDocument/2006/relationships/image" Target="../media/image43.jpeg"/><Relationship Id="rId7" Type="http://schemas.openxmlformats.org/officeDocument/2006/relationships/image" Target="../media/image47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50.jpeg"/><Relationship Id="rId7" Type="http://schemas.openxmlformats.org/officeDocument/2006/relationships/image" Target="../media/image52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jpeg"/><Relationship Id="rId11" Type="http://schemas.openxmlformats.org/officeDocument/2006/relationships/image" Target="../media/image56.jpeg"/><Relationship Id="rId5" Type="http://schemas.openxmlformats.org/officeDocument/2006/relationships/image" Target="../media/image11.png"/><Relationship Id="rId10" Type="http://schemas.openxmlformats.org/officeDocument/2006/relationships/image" Target="../media/image55.jpeg"/><Relationship Id="rId4" Type="http://schemas.openxmlformats.org/officeDocument/2006/relationships/image" Target="../media/image10.png"/><Relationship Id="rId9" Type="http://schemas.openxmlformats.org/officeDocument/2006/relationships/image" Target="../media/image5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jpeg"/><Relationship Id="rId3" Type="http://schemas.openxmlformats.org/officeDocument/2006/relationships/image" Target="../media/image58.jpeg"/><Relationship Id="rId7" Type="http://schemas.openxmlformats.org/officeDocument/2006/relationships/image" Target="../media/image61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jpeg"/><Relationship Id="rId5" Type="http://schemas.openxmlformats.org/officeDocument/2006/relationships/image" Target="../media/image59.jpeg"/><Relationship Id="rId4" Type="http://schemas.openxmlformats.org/officeDocument/2006/relationships/image" Target="../media/image10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7" Type="http://schemas.openxmlformats.org/officeDocument/2006/relationships/image" Target="../media/image68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eg"/><Relationship Id="rId2" Type="http://schemas.openxmlformats.org/officeDocument/2006/relationships/image" Target="../media/image6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1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4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0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image" Target="../media/image8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6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eg"/><Relationship Id="rId2" Type="http://schemas.openxmlformats.org/officeDocument/2006/relationships/image" Target="../media/image8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5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jpe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eg"/><Relationship Id="rId2" Type="http://schemas.openxmlformats.org/officeDocument/2006/relationships/image" Target="../media/image9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1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eg"/><Relationship Id="rId2" Type="http://schemas.openxmlformats.org/officeDocument/2006/relationships/image" Target="../media/image10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7.jpeg"/></Relationships>
</file>

<file path=ppt/slides/_rels/slide35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0.jpeg"/><Relationship Id="rId5" Type="http://schemas.microsoft.com/office/2007/relationships/hdphoto" Target="../media/hdphoto6.wdp"/><Relationship Id="rId4" Type="http://schemas.openxmlformats.org/officeDocument/2006/relationships/image" Target="../media/image109.jpeg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4.jpeg"/><Relationship Id="rId3" Type="http://schemas.microsoft.com/office/2007/relationships/hdphoto" Target="../media/hdphoto8.wdp"/><Relationship Id="rId7" Type="http://schemas.microsoft.com/office/2007/relationships/hdphoto" Target="../media/hdphoto10.wdp"/><Relationship Id="rId2" Type="http://schemas.openxmlformats.org/officeDocument/2006/relationships/image" Target="../media/image1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3.jpeg"/><Relationship Id="rId11" Type="http://schemas.openxmlformats.org/officeDocument/2006/relationships/image" Target="../media/image117.jpeg"/><Relationship Id="rId5" Type="http://schemas.microsoft.com/office/2007/relationships/hdphoto" Target="../media/hdphoto9.wdp"/><Relationship Id="rId10" Type="http://schemas.openxmlformats.org/officeDocument/2006/relationships/image" Target="../media/image116.jpeg"/><Relationship Id="rId4" Type="http://schemas.openxmlformats.org/officeDocument/2006/relationships/image" Target="../media/image112.jpeg"/><Relationship Id="rId9" Type="http://schemas.openxmlformats.org/officeDocument/2006/relationships/image" Target="../media/image115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5" Type="http://schemas.microsoft.com/office/2007/relationships/hdphoto" Target="../media/hdphoto1.wdp"/><Relationship Id="rId4" Type="http://schemas.openxmlformats.org/officeDocument/2006/relationships/image" Target="../media/image23.jpe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6.jpeg"/><Relationship Id="rId5" Type="http://schemas.microsoft.com/office/2007/relationships/hdphoto" Target="../media/hdphoto3.wdp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308" y="4128204"/>
            <a:ext cx="53113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Доповідач  - </a:t>
            </a:r>
            <a:r>
              <a:rPr lang="uk-UA" sz="1600" b="1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Денис МАЗУРЕНКО</a:t>
            </a:r>
            <a:endParaRPr lang="uk-UA" sz="1600" b="1" i="1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Vinnytsia Sans" panose="00000500000000000000" pitchFamily="50" charset="0"/>
              <a:cs typeface="Times New Roman" panose="02020603050405020304" pitchFamily="18" charset="0"/>
            </a:endParaRPr>
          </a:p>
          <a:p>
            <a:r>
              <a:rPr lang="uk-UA" sz="1600" b="1" i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директор </a:t>
            </a:r>
            <a:r>
              <a:rPr lang="uk-UA" sz="16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департаменту капітального</a:t>
            </a:r>
          </a:p>
          <a:p>
            <a:r>
              <a:rPr lang="uk-UA" sz="1600" b="1" i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будівництва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949102" y="1753557"/>
            <a:ext cx="786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smtClean="0">
                <a:solidFill>
                  <a:schemeClr val="bg1"/>
                </a:solidFill>
                <a:latin typeface="Vinnytsia Sans" panose="00000500000000000000" pitchFamily="50" charset="0"/>
              </a:rPr>
              <a:t>фото</a:t>
            </a:r>
            <a:endParaRPr lang="uk-UA" sz="1600">
              <a:solidFill>
                <a:schemeClr val="bg1"/>
              </a:solidFill>
              <a:latin typeface="Vinnytsia Sans" panose="00000500000000000000" pitchFamily="50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02741" y="1465634"/>
            <a:ext cx="2191966" cy="2191966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74"/>
          <a:stretch>
            <a:fillRect/>
          </a:stretch>
        </p:blipFill>
        <p:spPr>
          <a:xfrm>
            <a:off x="1" y="350165"/>
            <a:ext cx="1268834" cy="1630340"/>
          </a:xfrm>
          <a:prstGeom prst="rect">
            <a:avLst/>
          </a:prstGeom>
        </p:spPr>
      </p:pic>
      <p:sp>
        <p:nvSpPr>
          <p:cNvPr id="9" name="Округлений прямокутник 10"/>
          <p:cNvSpPr/>
          <p:nvPr/>
        </p:nvSpPr>
        <p:spPr>
          <a:xfrm>
            <a:off x="2195228" y="0"/>
            <a:ext cx="6948772" cy="504056"/>
          </a:xfrm>
          <a:prstGeom prst="roundRect">
            <a:avLst>
              <a:gd name="adj" fmla="val 22933"/>
            </a:avLst>
          </a:prstGeom>
          <a:gradFill>
            <a:gsLst>
              <a:gs pos="0">
                <a:schemeClr val="bg1">
                  <a:lumMod val="75000"/>
                  <a:alpha val="29000"/>
                </a:schemeClr>
              </a:gs>
              <a:gs pos="35000">
                <a:schemeClr val="dk1">
                  <a:tint val="37000"/>
                  <a:satMod val="300000"/>
                  <a:alpha val="54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uk-UA" sz="1600" b="1" i="1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Департамент капітального будівництва міської ради  </a:t>
            </a:r>
            <a:endParaRPr lang="ru-RU" sz="1600" b="1" i="1">
              <a:latin typeface="Vinnytsia Sans" panose="00000500000000000000" pitchFamily="50" charset="0"/>
            </a:endParaRPr>
          </a:p>
        </p:txBody>
      </p:sp>
      <p:sp>
        <p:nvSpPr>
          <p:cNvPr id="2" name="Прямокутник 1"/>
          <p:cNvSpPr/>
          <p:nvPr/>
        </p:nvSpPr>
        <p:spPr>
          <a:xfrm>
            <a:off x="29308" y="995030"/>
            <a:ext cx="9114692" cy="24006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000" b="1" ker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innytsia Sans" panose="00000500000000000000" pitchFamily="50" charset="0"/>
              </a:rPr>
              <a:t>Звіт</a:t>
            </a:r>
            <a:br>
              <a:rPr lang="uk-UA" sz="3000" b="1" ker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innytsia Sans" panose="00000500000000000000" pitchFamily="50" charset="0"/>
              </a:rPr>
            </a:br>
            <a:r>
              <a:rPr lang="uk-UA" sz="3000" b="1" ker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innytsia Sans" panose="00000500000000000000" pitchFamily="50" charset="0"/>
              </a:rPr>
              <a:t>департаменту </a:t>
            </a:r>
            <a:r>
              <a:rPr lang="ru-RU" sz="3000" b="1" kern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innytsia Sans" panose="00000500000000000000" pitchFamily="50" charset="0"/>
              </a:rPr>
              <a:t>кап</a:t>
            </a:r>
            <a:r>
              <a:rPr lang="uk-UA" sz="3000" b="1" kern="0" err="1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innytsia Sans" panose="00000500000000000000" pitchFamily="50" charset="0"/>
              </a:rPr>
              <a:t>ітального будівництва</a:t>
            </a:r>
            <a:br>
              <a:rPr lang="uk-UA" sz="3000" b="1" kern="0" err="1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innytsia Sans" panose="00000500000000000000" pitchFamily="50" charset="0"/>
              </a:rPr>
            </a:br>
            <a:r>
              <a:rPr lang="uk-UA" sz="3000" b="1" kern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innytsia Sans" panose="00000500000000000000" pitchFamily="50" charset="0"/>
              </a:rPr>
              <a:t>за 2024 </a:t>
            </a:r>
            <a:r>
              <a:rPr lang="uk-UA" sz="3000" b="1" ker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innytsia Sans" panose="00000500000000000000" pitchFamily="50" charset="0"/>
              </a:rPr>
              <a:t>рік </a:t>
            </a:r>
            <a:br>
              <a:rPr lang="uk-UA" sz="3000" b="1" ker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innytsia Sans" panose="00000500000000000000" pitchFamily="50" charset="0"/>
              </a:rPr>
            </a:br>
            <a:r>
              <a:rPr lang="uk-UA" sz="3000" b="1" ker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innytsia Sans" panose="00000500000000000000" pitchFamily="50" charset="0"/>
              </a:rPr>
              <a:t>по виконанню бюджетних </a:t>
            </a:r>
          </a:p>
          <a:p>
            <a:pPr algn="ctr"/>
            <a:r>
              <a:rPr lang="uk-UA" sz="3000" b="1" ker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Vinnytsia Sans" panose="00000500000000000000" pitchFamily="50" charset="0"/>
              </a:rPr>
              <a:t>програм та досягнення поставлених цілей</a:t>
            </a:r>
            <a:endParaRPr lang="uk-UA" sz="3000" b="1">
              <a:latin typeface="Vinnytsia Sa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4781503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2975041" y="3525946"/>
            <a:ext cx="786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smtClean="0">
                <a:solidFill>
                  <a:schemeClr val="bg1"/>
                </a:solidFill>
                <a:latin typeface="Vinnytsia Sans" panose="00000500000000000000" pitchFamily="50" charset="0"/>
              </a:rPr>
              <a:t>фото</a:t>
            </a:r>
            <a:endParaRPr lang="uk-UA" sz="1600">
              <a:solidFill>
                <a:schemeClr val="bg1"/>
              </a:solidFill>
              <a:latin typeface="Vinnytsia Sans" panose="00000500000000000000" pitchFamily="50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/>
          <a:stretch>
            <a:fillRect/>
          </a:stretch>
        </p:blipFill>
        <p:spPr>
          <a:xfrm>
            <a:off x="-6485" y="2691321"/>
            <a:ext cx="1280992" cy="163034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759976" y="1633797"/>
            <a:ext cx="5675002" cy="181588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800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Улаштування найпростіших укриттів у закладах дошкільної та загальної середньої освіти, а саме:</a:t>
            </a:r>
          </a:p>
        </p:txBody>
      </p:sp>
    </p:spTree>
    <p:extLst>
      <p:ext uri="{BB962C8B-B14F-4D97-AF65-F5344CB8AC3E}">
        <p14:creationId xmlns:p14="http://schemas.microsoft.com/office/powerpoint/2010/main" val="2256650380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15274" y="816428"/>
            <a:ext cx="531130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smtClean="0">
                <a:latin typeface="Vinnytsia Serif" panose="00000500000000000000" pitchFamily="50" charset="0"/>
              </a:rPr>
              <a:t>Заголовок </a:t>
            </a:r>
          </a:p>
          <a:p>
            <a:r>
              <a:rPr lang="uk-UA" sz="3200" smtClean="0">
                <a:latin typeface="Vinnytsia Serif" panose="00000500000000000000" pitchFamily="50" charset="0"/>
              </a:rPr>
              <a:t>презентації</a:t>
            </a:r>
            <a:endParaRPr lang="uk-UA" sz="3200">
              <a:latin typeface="Vinnytsia Serif" panose="00000500000000000000" pitchFamily="50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975041" y="3525946"/>
            <a:ext cx="786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smtClean="0">
                <a:solidFill>
                  <a:schemeClr val="bg1"/>
                </a:solidFill>
                <a:latin typeface="Vinnytsia Sans" panose="00000500000000000000" pitchFamily="50" charset="0"/>
              </a:rPr>
              <a:t>фото</a:t>
            </a:r>
            <a:endParaRPr lang="uk-UA" sz="1600">
              <a:solidFill>
                <a:schemeClr val="bg1"/>
              </a:solidFill>
              <a:latin typeface="Vinnytsia Sans" panose="00000500000000000000" pitchFamily="50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96"/>
          <a:stretch>
            <a:fillRect/>
          </a:stretch>
        </p:blipFill>
        <p:spPr>
          <a:xfrm>
            <a:off x="4901929" y="4046708"/>
            <a:ext cx="2191966" cy="10894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/>
          <a:stretch>
            <a:fillRect/>
          </a:stretch>
        </p:blipFill>
        <p:spPr>
          <a:xfrm>
            <a:off x="-6485" y="2691321"/>
            <a:ext cx="1280992" cy="1630340"/>
          </a:xfrm>
          <a:prstGeom prst="rect">
            <a:avLst/>
          </a:prstGeom>
        </p:spPr>
      </p:pic>
      <p:sp>
        <p:nvSpPr>
          <p:cNvPr id="7" name="Прямоугольник 9"/>
          <p:cNvSpPr/>
          <p:nvPr/>
        </p:nvSpPr>
        <p:spPr>
          <a:xfrm>
            <a:off x="125504" y="34834"/>
            <a:ext cx="898916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>
                <a:latin typeface="Vinnytsia Sans" panose="00000500000000000000" pitchFamily="50" charset="0"/>
              </a:rPr>
              <a:t>Капітальний ремонт споруди цивільного захисту - укриття комунального закладу "Заклад дошкільної освіти №77 Вінницької міської ради" по вул. Михайла Малишенка, 19 в м. Вінниці</a:t>
            </a:r>
          </a:p>
        </p:txBody>
      </p:sp>
      <p:sp>
        <p:nvSpPr>
          <p:cNvPr id="8" name="Прямоугольник 10"/>
          <p:cNvSpPr/>
          <p:nvPr/>
        </p:nvSpPr>
        <p:spPr>
          <a:xfrm>
            <a:off x="-53341" y="4662536"/>
            <a:ext cx="3488553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</a:rPr>
              <a:t>Вартість об'єкту: 6,01 млн грн </a:t>
            </a:r>
          </a:p>
          <a:p>
            <a:r>
              <a:rPr lang="uk-UA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</a:rPr>
              <a:t>Площа </a:t>
            </a:r>
            <a:r>
              <a:rPr lang="uk-UA" sz="12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</a:rPr>
              <a:t>укриття:</a:t>
            </a:r>
            <a:r>
              <a:rPr lang="en-US" sz="12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</a:rPr>
              <a:t> 25</a:t>
            </a:r>
            <a:r>
              <a:rPr lang="uk-UA" sz="12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</a:rPr>
              <a:t>4 м2</a:t>
            </a:r>
            <a:endParaRPr lang="uk-UA" sz="12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innytsia Sans" panose="00000500000000000000" pitchFamily="50" charset="0"/>
            </a:endParaRPr>
          </a:p>
          <a:p>
            <a:pPr algn="ctr"/>
            <a:endParaRPr lang="uk-UA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5" y="876300"/>
            <a:ext cx="2904067" cy="2178050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274" y="3096150"/>
            <a:ext cx="2714627" cy="15367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63002" y="670309"/>
            <a:ext cx="3262230" cy="24466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5050" y="3181238"/>
            <a:ext cx="2524380" cy="1893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4579" y="3280197"/>
            <a:ext cx="2314019" cy="17355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73" b="11509"/>
          <a:stretch>
            <a:fillRect/>
          </a:stretch>
        </p:blipFill>
        <p:spPr>
          <a:xfrm>
            <a:off x="6771818" y="1066515"/>
            <a:ext cx="2342852" cy="16768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332170337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7"/>
          <p:cNvSpPr/>
          <p:nvPr/>
        </p:nvSpPr>
        <p:spPr>
          <a:xfrm>
            <a:off x="0" y="33797"/>
            <a:ext cx="91703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>
                <a:latin typeface="Vinnytsia Sans" panose="00000500000000000000" pitchFamily="50" charset="0"/>
              </a:rPr>
              <a:t>Капітальний ремонт споруд цивільного захисту - укриттів комунального закладу "Дошкільний навчальний заклад №47 Вінницької міської ради" по вул. Чорновола,12 в м. Вінниці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318" y="745022"/>
            <a:ext cx="2507074" cy="20105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12"/>
          <p:cNvSpPr/>
          <p:nvPr/>
        </p:nvSpPr>
        <p:spPr>
          <a:xfrm>
            <a:off x="5878033" y="4728394"/>
            <a:ext cx="371695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</a:rPr>
              <a:t>Вартість об'єкту: 6,87 млн грн</a:t>
            </a:r>
          </a:p>
          <a:p>
            <a:r>
              <a:rPr lang="uk-UA" sz="12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</a:rPr>
              <a:t>Площа укриття: 230 м2</a:t>
            </a:r>
            <a:endParaRPr lang="uk-UA" sz="12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innytsia Sans" panose="00000500000000000000" pitchFamily="50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79" y="3054574"/>
            <a:ext cx="2159725" cy="16197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1780" y="1172569"/>
            <a:ext cx="1449978" cy="19333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4" t="23476"/>
          <a:stretch>
            <a:fillRect/>
          </a:stretch>
        </p:blipFill>
        <p:spPr>
          <a:xfrm>
            <a:off x="4528039" y="556585"/>
            <a:ext cx="4478890" cy="27391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73" t="41709"/>
          <a:stretch>
            <a:fillRect/>
          </a:stretch>
        </p:blipFill>
        <p:spPr>
          <a:xfrm>
            <a:off x="2500622" y="3371147"/>
            <a:ext cx="3462403" cy="16497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1992" y="3371147"/>
            <a:ext cx="1812311" cy="1359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989085626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82848" y="1494122"/>
            <a:ext cx="531130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smtClean="0">
                <a:latin typeface="Vinnytsia Sans" panose="00000500000000000000" pitchFamily="50" charset="0"/>
              </a:rPr>
              <a:t>Текст слайду</a:t>
            </a:r>
            <a:endParaRPr lang="uk-UA" sz="1600">
              <a:latin typeface="Vinnytsia Sans" panose="00000500000000000000" pitchFamily="50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1058" y="2912409"/>
            <a:ext cx="1967331" cy="205831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Прямоугольник 7"/>
          <p:cNvSpPr/>
          <p:nvPr/>
        </p:nvSpPr>
        <p:spPr>
          <a:xfrm>
            <a:off x="25400" y="4706566"/>
            <a:ext cx="439270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</a:rPr>
              <a:t>Вартість об'єкту</a:t>
            </a:r>
            <a:r>
              <a:rPr lang="uk-UA" sz="12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</a:rPr>
              <a:t>: 2,14 млн грн</a:t>
            </a:r>
          </a:p>
          <a:p>
            <a:r>
              <a:rPr lang="uk-UA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</a:rPr>
              <a:t>Площа укриття</a:t>
            </a:r>
            <a:r>
              <a:rPr lang="uk-UA" sz="12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</a:rPr>
              <a:t>: 206 м2</a:t>
            </a:r>
            <a:endParaRPr lang="uk-UA" sz="12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innytsia Sans" panose="00000500000000000000" pitchFamily="50" charset="0"/>
            </a:endParaRPr>
          </a:p>
          <a:p>
            <a:pPr algn="ctr"/>
            <a:r>
              <a:rPr lang="uk-UA" sz="1600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</a:rPr>
              <a:t> </a:t>
            </a:r>
            <a:endParaRPr lang="uk-UA" sz="1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innytsia Sans" panose="00000500000000000000" pitchFamily="50" charset="0"/>
            </a:endParaRPr>
          </a:p>
        </p:txBody>
      </p:sp>
      <p:sp>
        <p:nvSpPr>
          <p:cNvPr id="6" name="Прямоугольник 9"/>
          <p:cNvSpPr/>
          <p:nvPr/>
        </p:nvSpPr>
        <p:spPr>
          <a:xfrm>
            <a:off x="0" y="86762"/>
            <a:ext cx="584930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smtClean="0">
                <a:latin typeface="Vinnytsia Sans" panose="00000500000000000000" pitchFamily="50" charset="0"/>
              </a:rPr>
              <a:t>Капітальний ремонт споруди цивільного захисту- укриття комунального закладу «</a:t>
            </a:r>
            <a:r>
              <a:rPr lang="uk-UA" sz="1400" smtClean="0">
                <a:ln w="0"/>
                <a:latin typeface="Vinnytsia Sans" panose="00000500000000000000" pitchFamily="50" charset="0"/>
              </a:rPr>
              <a:t>Дошкільний </a:t>
            </a:r>
            <a:r>
              <a:rPr lang="uk-UA" sz="1400">
                <a:ln w="0"/>
                <a:latin typeface="Vinnytsia Sans" panose="00000500000000000000" pitchFamily="50" charset="0"/>
              </a:rPr>
              <a:t>навчальний заклад </a:t>
            </a:r>
            <a:r>
              <a:rPr lang="uk-UA" sz="1400" smtClean="0">
                <a:ln w="0"/>
                <a:latin typeface="Vinnytsia Sans" panose="00000500000000000000" pitchFamily="50" charset="0"/>
              </a:rPr>
              <a:t>№52 Вінницької міської ради по вул. В. Порика, 17 у м. Вінниця»</a:t>
            </a:r>
            <a:endParaRPr lang="uk-UA" sz="1400">
              <a:ln w="0"/>
              <a:latin typeface="Vinnytsia Sans" panose="00000500000000000000" pitchFamily="50" charset="0"/>
            </a:endParaRPr>
          </a:p>
        </p:txBody>
      </p:sp>
      <p:pic>
        <p:nvPicPr>
          <p:cNvPr id="7" name="Picture 3" descr="изображение_viber_2022-08-01_23-11-41-97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2441" y="944111"/>
            <a:ext cx="2978617" cy="1675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296" y="2874113"/>
            <a:ext cx="2856412" cy="17347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8548" y="1134414"/>
            <a:ext cx="2334184" cy="16657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1550" y="2821240"/>
            <a:ext cx="2422450" cy="22017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032" r="6190" b="953"/>
          <a:stretch>
            <a:fillRect/>
          </a:stretch>
        </p:blipFill>
        <p:spPr>
          <a:xfrm>
            <a:off x="5112739" y="3010786"/>
            <a:ext cx="1564461" cy="18615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0925" y="74661"/>
            <a:ext cx="3294698" cy="24710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251130413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65760" y="1313083"/>
            <a:ext cx="8298968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Улаштування споруд цивільного захисту-сховищ </a:t>
            </a:r>
          </a:p>
          <a:p>
            <a:pPr algn="ctr"/>
            <a:r>
              <a:rPr lang="uk-UA" sz="3200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у 2-х закладах медичних установ загальною площею 1170 кв.м, а саме:</a:t>
            </a:r>
          </a:p>
        </p:txBody>
      </p:sp>
    </p:spTree>
    <p:extLst>
      <p:ext uri="{BB962C8B-B14F-4D97-AF65-F5344CB8AC3E}">
        <p14:creationId xmlns:p14="http://schemas.microsoft.com/office/powerpoint/2010/main" val="3432552009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Рисунок 14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98601" y="2739685"/>
            <a:ext cx="1442165" cy="219343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4040" y="2870305"/>
            <a:ext cx="1746193" cy="20634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96"/>
          <a:stretch>
            <a:fillRect/>
          </a:stretch>
        </p:blipFill>
        <p:spPr>
          <a:xfrm>
            <a:off x="4901929" y="4046708"/>
            <a:ext cx="2191966" cy="108949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/>
          <a:stretch>
            <a:fillRect/>
          </a:stretch>
        </p:blipFill>
        <p:spPr>
          <a:xfrm>
            <a:off x="-6485" y="2691321"/>
            <a:ext cx="1280992" cy="1630340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-6485" y="-44833"/>
            <a:ext cx="5714502" cy="5496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400" smtClean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Вінницька </a:t>
            </a:r>
            <a:r>
              <a:rPr lang="uk-UA" sz="140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міська клінічна лікарня швидкої медичної </a:t>
            </a:r>
            <a:r>
              <a:rPr lang="uk-UA" sz="1400" smtClean="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допомоги </a:t>
            </a:r>
            <a:r>
              <a:rPr lang="uk-UA" sz="140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по вул. Київській, 68 в м. Вінниці</a:t>
            </a:r>
            <a:endParaRPr lang="uk-UA" sz="1400">
              <a:effectLst/>
              <a:latin typeface="Vinnytsia Sans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83211" y="4766872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endParaRPr lang="uk-UA" i="1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-35384" y="4584455"/>
            <a:ext cx="2526654" cy="7386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uk-UA" sz="1200" i="1" dirty="0">
                <a:ln w="0"/>
                <a:latin typeface="Vinnytsia Sans" panose="00000500000000000000" pitchFamily="50" charset="0"/>
                <a:cs typeface="Times New Roman" panose="02020603050405020304" pitchFamily="18" charset="0"/>
              </a:rPr>
              <a:t>Вартість об'єкту: </a:t>
            </a:r>
            <a:r>
              <a:rPr lang="uk-UA" sz="1200" i="1" dirty="0" smtClean="0">
                <a:ln w="0"/>
                <a:latin typeface="Vinnytsia Sans" panose="00000500000000000000" pitchFamily="50" charset="0"/>
                <a:cs typeface="Times New Roman" panose="02020603050405020304" pitchFamily="18" charset="0"/>
              </a:rPr>
              <a:t>19,01 </a:t>
            </a:r>
            <a:r>
              <a:rPr lang="uk-UA" sz="1200" i="1" dirty="0">
                <a:ln w="0"/>
                <a:latin typeface="Vinnytsia Sans" panose="00000500000000000000" pitchFamily="50" charset="0"/>
                <a:cs typeface="Times New Roman" panose="02020603050405020304" pitchFamily="18" charset="0"/>
              </a:rPr>
              <a:t>млн </a:t>
            </a:r>
            <a:r>
              <a:rPr lang="uk-UA" sz="1200" i="1" dirty="0" smtClean="0">
                <a:ln w="0"/>
                <a:latin typeface="Vinnytsia Sans" panose="00000500000000000000" pitchFamily="50" charset="0"/>
                <a:cs typeface="Times New Roman" panose="02020603050405020304" pitchFamily="18" charset="0"/>
              </a:rPr>
              <a:t>грн</a:t>
            </a:r>
          </a:p>
          <a:p>
            <a:r>
              <a:rPr lang="uk-UA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Площа укриття</a:t>
            </a:r>
            <a:r>
              <a:rPr lang="uk-UA" sz="12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: 626 м2</a:t>
            </a:r>
            <a:endParaRPr lang="uk-UA" sz="12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innytsia Sans" panose="00000500000000000000" pitchFamily="50" charset="0"/>
              <a:cs typeface="Times New Roman" panose="02020603050405020304" pitchFamily="18" charset="0"/>
            </a:endParaRPr>
          </a:p>
          <a:p>
            <a:r>
              <a:rPr lang="uk-UA" i="1" dirty="0" smtClean="0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endParaRPr lang="uk-UA" i="1" dirty="0">
              <a:ln w="0"/>
              <a:solidFill>
                <a:srgbClr val="FF0000"/>
              </a:solidFill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737" y="715069"/>
            <a:ext cx="2856411" cy="19017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7310" y="2989091"/>
            <a:ext cx="1784654" cy="13459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866" y="550974"/>
            <a:ext cx="3794126" cy="2113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7277" y="2786428"/>
            <a:ext cx="2974975" cy="22312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785" b="849"/>
          <a:stretch>
            <a:fillRect/>
          </a:stretch>
        </p:blipFill>
        <p:spPr>
          <a:xfrm>
            <a:off x="6883400" y="0"/>
            <a:ext cx="2260600" cy="1323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96666" y="1383736"/>
            <a:ext cx="1634067" cy="12255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14411913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Рисунок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86" r="28747" b="553"/>
          <a:stretch>
            <a:fillRect/>
          </a:stretch>
        </p:blipFill>
        <p:spPr>
          <a:xfrm>
            <a:off x="2987699" y="3042133"/>
            <a:ext cx="1935213" cy="17058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4" y="2735078"/>
            <a:ext cx="2475171" cy="18563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296"/>
          <a:stretch>
            <a:fillRect/>
          </a:stretch>
        </p:blipFill>
        <p:spPr>
          <a:xfrm>
            <a:off x="4901929" y="4046708"/>
            <a:ext cx="2191966" cy="108949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2191" y="-19296"/>
            <a:ext cx="421500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>
                <a:latin typeface="Vinnytsia Sans" panose="00000500000000000000" pitchFamily="50" charset="0"/>
                <a:ea typeface="Calibri" panose="020F0502020204030204" pitchFamily="34" charset="0"/>
              </a:rPr>
              <a:t>Вінницька міська клінічна лікарня №</a:t>
            </a:r>
            <a:r>
              <a:rPr lang="uk-UA" sz="1600" smtClean="0">
                <a:latin typeface="Vinnytsia Sans" panose="00000500000000000000" pitchFamily="50" charset="0"/>
                <a:ea typeface="Calibri" panose="020F0502020204030204" pitchFamily="34" charset="0"/>
              </a:rPr>
              <a:t>1 по </a:t>
            </a:r>
            <a:r>
              <a:rPr lang="uk-UA" sz="1600">
                <a:latin typeface="Vinnytsia Sans" panose="00000500000000000000" pitchFamily="50" charset="0"/>
                <a:ea typeface="Calibri" panose="020F0502020204030204" pitchFamily="34" charset="0"/>
              </a:rPr>
              <a:t>вул. Хмельницьке шосе, 96, в м. Вінниці</a:t>
            </a:r>
            <a:endParaRPr lang="uk-UA" sz="1600">
              <a:latin typeface="Vinnytsia Sans" panose="00000500000000000000" pitchFamily="50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5933" y="586950"/>
            <a:ext cx="1240527" cy="238501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31" y="565479"/>
            <a:ext cx="2708938" cy="203170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200" y="222274"/>
            <a:ext cx="4755445" cy="24637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5875" y="2917790"/>
            <a:ext cx="3978961" cy="2192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кутник 1"/>
          <p:cNvSpPr/>
          <p:nvPr/>
        </p:nvSpPr>
        <p:spPr>
          <a:xfrm>
            <a:off x="0" y="4591456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200" i="1" dirty="0">
                <a:ln w="0"/>
                <a:latin typeface="Vinnytsia Sans" panose="00000500000000000000" pitchFamily="50" charset="0"/>
                <a:cs typeface="Times New Roman" panose="02020603050405020304" pitchFamily="18" charset="0"/>
              </a:rPr>
              <a:t>Вартість об'єкту: </a:t>
            </a:r>
            <a:r>
              <a:rPr lang="uk-UA" sz="1200" i="1" dirty="0" smtClean="0">
                <a:ln w="0"/>
                <a:latin typeface="Vinnytsia Sans" panose="00000500000000000000" pitchFamily="50" charset="0"/>
                <a:cs typeface="Times New Roman" panose="02020603050405020304" pitchFamily="18" charset="0"/>
              </a:rPr>
              <a:t>15,07 </a:t>
            </a:r>
            <a:r>
              <a:rPr lang="uk-UA" sz="1200" i="1" dirty="0">
                <a:ln w="0"/>
                <a:latin typeface="Vinnytsia Sans" panose="00000500000000000000" pitchFamily="50" charset="0"/>
                <a:cs typeface="Times New Roman" panose="02020603050405020304" pitchFamily="18" charset="0"/>
              </a:rPr>
              <a:t>млн грн</a:t>
            </a:r>
          </a:p>
          <a:p>
            <a:r>
              <a:rPr lang="uk-UA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Площа укриття: </a:t>
            </a:r>
            <a:r>
              <a:rPr lang="uk-UA" sz="12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544 </a:t>
            </a:r>
            <a:r>
              <a:rPr lang="uk-UA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м2</a:t>
            </a:r>
          </a:p>
        </p:txBody>
      </p:sp>
    </p:spTree>
    <p:extLst>
      <p:ext uri="{BB962C8B-B14F-4D97-AF65-F5344CB8AC3E}">
        <p14:creationId xmlns:p14="http://schemas.microsoft.com/office/powerpoint/2010/main" val="2467544141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367246" y="1316768"/>
            <a:ext cx="6235337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600" b="1" smtClean="0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Об</a:t>
            </a:r>
            <a:r>
              <a:rPr lang="uk-UA" sz="3600" smtClean="0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'</a:t>
            </a:r>
            <a:r>
              <a:rPr lang="ru-RU" sz="3600" b="1" err="1" smtClean="0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єкти із </a:t>
            </a:r>
            <a:r>
              <a:rPr lang="ru-RU" sz="3600" b="1" err="1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запобігання та наслідків надзвичайних ситуацій та наслідків стихійного </a:t>
            </a:r>
            <a:r>
              <a:rPr lang="ru-RU" sz="3600" b="1" smtClean="0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лиха </a:t>
            </a:r>
            <a:endParaRPr lang="uk-UA" sz="3600">
              <a:ln w="0"/>
              <a:solidFill>
                <a:srgbClr val="FF0000"/>
              </a:solidFill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9378843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0" y="0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err="1">
                <a:latin typeface="Vinnytsia Sans" panose="00000500000000000000" pitchFamily="50" charset="0"/>
                <a:cs typeface="Times New Roman" panose="02020603050405020304" pitchFamily="18" charset="0"/>
              </a:rPr>
              <a:t>Капітальний ремонт захисної споруди цивільного захисту по вул. Замостянська, 34А в м. Вінниці (реєстраційний номер об'єкту нерухомого майна 1379245305101)</a:t>
            </a:r>
            <a:endParaRPr lang="uk-UA" sz="1600">
              <a:solidFill>
                <a:srgbClr val="C00000"/>
              </a:solidFill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19465" y="4649515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200" i="1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Вартість об'єкту: </a:t>
            </a:r>
            <a:r>
              <a:rPr lang="uk-UA" sz="1200" i="1" smtClean="0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29,03 </a:t>
            </a:r>
            <a:r>
              <a:rPr lang="uk-UA" sz="1200" i="1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млн грн</a:t>
            </a:r>
          </a:p>
          <a:p>
            <a:r>
              <a:rPr lang="uk-UA" sz="1200" i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Площа укриття: </a:t>
            </a:r>
            <a:r>
              <a:rPr lang="uk-UA" sz="1200" i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1651 </a:t>
            </a:r>
            <a:r>
              <a:rPr lang="uk-UA" sz="1200" i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м2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23" y="3703629"/>
            <a:ext cx="2734492" cy="1503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02" y="2192397"/>
            <a:ext cx="2585479" cy="14543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923" y="646331"/>
            <a:ext cx="2647406" cy="148916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1846" y="691836"/>
            <a:ext cx="2797969" cy="39576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91274" y="558800"/>
            <a:ext cx="2846388" cy="21412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4990" y="2844581"/>
            <a:ext cx="2276475" cy="22989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073618236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7799" y="570024"/>
            <a:ext cx="867092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200" smtClean="0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Нове будівництво споруд цивільного захисту-</a:t>
            </a:r>
          </a:p>
          <a:p>
            <a:pPr algn="ctr"/>
            <a:r>
              <a:rPr lang="uk-UA" sz="3200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п</a:t>
            </a:r>
            <a:r>
              <a:rPr lang="uk-UA" sz="3200" smtClean="0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ротирадіаційні укриття.</a:t>
            </a:r>
          </a:p>
          <a:p>
            <a:pPr algn="ctr"/>
            <a:r>
              <a:rPr lang="uk-UA" sz="3200" smtClean="0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Виконано проєктно-кошторисну документацію по 12 об'єктам. </a:t>
            </a:r>
          </a:p>
          <a:p>
            <a:pPr algn="ctr"/>
            <a:r>
              <a:rPr lang="uk-UA" sz="3200" smtClean="0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Розпочаті будівельно-монтажні роботи у 10 закладах</a:t>
            </a:r>
          </a:p>
          <a:p>
            <a:pPr algn="ctr"/>
            <a:r>
              <a:rPr lang="uk-UA" sz="3200" smtClean="0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Завершено будівництво 6 ПРУ.</a:t>
            </a:r>
          </a:p>
          <a:p>
            <a:pPr algn="ctr"/>
            <a:endParaRPr lang="uk-UA" sz="3200" i="1">
              <a:ln w="0"/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52504841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955587" y="3050579"/>
            <a:ext cx="7863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1600" smtClean="0">
                <a:solidFill>
                  <a:schemeClr val="bg1"/>
                </a:solidFill>
                <a:latin typeface="Vinnytsia Sans" panose="00000500000000000000" pitchFamily="50" charset="0"/>
              </a:rPr>
              <a:t>фото</a:t>
            </a:r>
            <a:endParaRPr lang="uk-UA" sz="1600">
              <a:solidFill>
                <a:schemeClr val="bg1"/>
              </a:solidFill>
              <a:latin typeface="Vinnytsia Sans" panose="00000500000000000000" pitchFamily="50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378"/>
          <a:stretch>
            <a:fillRect/>
          </a:stretch>
        </p:blipFill>
        <p:spPr>
          <a:xfrm>
            <a:off x="-12970" y="1420239"/>
            <a:ext cx="1281804" cy="163034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-253293" y="324499"/>
            <a:ext cx="91569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</a:rPr>
              <a:t>У </a:t>
            </a:r>
            <a:r>
              <a:rPr lang="uk-UA" i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</a:rPr>
              <a:t>2024 </a:t>
            </a:r>
            <a:r>
              <a:rPr lang="uk-UA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</a:rPr>
              <a:t>році департаментом капітального будівництва передбачалися видатки на загальну суму капіталовкладень </a:t>
            </a:r>
            <a:r>
              <a:rPr lang="uk-UA" i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</a:rPr>
              <a:t>447,02 </a:t>
            </a:r>
            <a:r>
              <a:rPr lang="uk-UA" i="1" u="sng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</a:rPr>
              <a:t>млн </a:t>
            </a:r>
            <a:r>
              <a:rPr lang="uk-UA" i="1" u="sng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</a:rPr>
              <a:t>грн</a:t>
            </a:r>
            <a:r>
              <a:rPr lang="uk-UA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</a:rPr>
              <a:t>, з них: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9772" y="1824503"/>
            <a:ext cx="4347736" cy="631481"/>
          </a:xfrm>
          <a:prstGeom prst="rect">
            <a:avLst/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  <a:scene3d>
            <a:camera prst="obliqueTopRigh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700" b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Доходи міського бюджету</a:t>
            </a:r>
            <a:endParaRPr lang="uk-UA" sz="1700" b="1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5670496" y="1824504"/>
            <a:ext cx="1815222" cy="590450"/>
          </a:xfrm>
          <a:prstGeom prst="rect">
            <a:avLst/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smtClean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398,2 млн грн</a:t>
            </a:r>
            <a:endParaRPr lang="uk-UA" b="1">
              <a:solidFill>
                <a:schemeClr val="tx1"/>
              </a:solidFill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9" name="Стрелка вправо 8"/>
          <p:cNvSpPr/>
          <p:nvPr/>
        </p:nvSpPr>
        <p:spPr>
          <a:xfrm>
            <a:off x="4606608" y="2001083"/>
            <a:ext cx="884788" cy="278320"/>
          </a:xfrm>
          <a:prstGeom prst="rightArrow">
            <a:avLst/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latin typeface="Vinnytsia Sans" panose="00000500000000000000" pitchFamily="50" charset="0"/>
            </a:endParaRPr>
          </a:p>
        </p:txBody>
      </p:sp>
      <p:sp>
        <p:nvSpPr>
          <p:cNvPr id="10" name="Овал 9"/>
          <p:cNvSpPr/>
          <p:nvPr/>
        </p:nvSpPr>
        <p:spPr>
          <a:xfrm>
            <a:off x="7609628" y="1783836"/>
            <a:ext cx="1432591" cy="549554"/>
          </a:xfrm>
          <a:prstGeom prst="ellipse">
            <a:avLst/>
          </a:prstGeom>
          <a:solidFill>
            <a:srgbClr val="C00000"/>
          </a:solidFill>
          <a:ln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smtClean="0">
                <a:solidFill>
                  <a:schemeClr val="tx1"/>
                </a:solidFill>
                <a:latin typeface="Vinnytsia Sans" panose="00000500000000000000" pitchFamily="50" charset="0"/>
              </a:rPr>
              <a:t>89,1 </a:t>
            </a:r>
            <a:r>
              <a:rPr lang="en-US" b="1" smtClean="0">
                <a:solidFill>
                  <a:schemeClr val="tx1"/>
                </a:solidFill>
                <a:latin typeface="Vinnytsia Sans" panose="00000500000000000000" pitchFamily="50" charset="0"/>
              </a:rPr>
              <a:t>%</a:t>
            </a:r>
            <a:endParaRPr lang="uk-UA" b="1">
              <a:solidFill>
                <a:schemeClr val="tx1"/>
              </a:solidFill>
              <a:latin typeface="Vinnytsia Sans" panose="00000500000000000000" pitchFamily="50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113317" y="3671064"/>
            <a:ext cx="4347736" cy="596135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  <a:scene3d>
            <a:camera prst="obliqueTopRigh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700" b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Субвенція міжнародного банку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5693686" y="3638658"/>
            <a:ext cx="1792032" cy="584580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mtClean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48,8 </a:t>
            </a:r>
            <a:r>
              <a:rPr lang="uk-UA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млн </a:t>
            </a:r>
            <a:r>
              <a:rPr lang="uk-UA" smtClean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грн</a:t>
            </a:r>
            <a:endParaRPr lang="uk-UA">
              <a:solidFill>
                <a:schemeClr val="tx1"/>
              </a:solidFill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13" name="Стрелка вправо 12"/>
          <p:cNvSpPr/>
          <p:nvPr/>
        </p:nvSpPr>
        <p:spPr>
          <a:xfrm>
            <a:off x="4606608" y="3778729"/>
            <a:ext cx="884788" cy="278320"/>
          </a:xfrm>
          <a:prstGeom prst="rightArrow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6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>
              <a:latin typeface="Vinnytsia Sans" panose="00000500000000000000" pitchFamily="50" charset="0"/>
            </a:endParaRPr>
          </a:p>
        </p:txBody>
      </p:sp>
      <p:sp>
        <p:nvSpPr>
          <p:cNvPr id="22" name="Овал 21"/>
          <p:cNvSpPr/>
          <p:nvPr/>
        </p:nvSpPr>
        <p:spPr>
          <a:xfrm>
            <a:off x="7609627" y="3640231"/>
            <a:ext cx="1432591" cy="549554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chemeClr val="bg1">
                <a:lumMod val="50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smtClean="0">
                <a:solidFill>
                  <a:schemeClr val="tx1"/>
                </a:solidFill>
                <a:latin typeface="Vinnytsia Sans" panose="00000500000000000000" pitchFamily="50" charset="0"/>
              </a:rPr>
              <a:t>10,9 </a:t>
            </a:r>
            <a:r>
              <a:rPr lang="en-US" b="1" smtClean="0">
                <a:solidFill>
                  <a:schemeClr val="tx1"/>
                </a:solidFill>
                <a:latin typeface="Vinnytsia Sans" panose="00000500000000000000" pitchFamily="50" charset="0"/>
              </a:rPr>
              <a:t>%</a:t>
            </a:r>
            <a:endParaRPr lang="uk-UA" b="1">
              <a:solidFill>
                <a:schemeClr val="tx1"/>
              </a:solidFill>
              <a:latin typeface="Vinnytsia Sa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6971864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49" y="620589"/>
            <a:ext cx="5577254" cy="41829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530" y="2845245"/>
            <a:ext cx="2977662" cy="22068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Прямокутник 1"/>
          <p:cNvSpPr/>
          <p:nvPr/>
        </p:nvSpPr>
        <p:spPr>
          <a:xfrm>
            <a:off x="95249" y="0"/>
            <a:ext cx="902237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>
                <a:solidFill>
                  <a:srgbClr val="000000"/>
                </a:solidFill>
                <a:latin typeface="Vinnytsia Sans" panose="00000500000000000000" pitchFamily="50" charset="0"/>
                <a:ea typeface="Calibri" panose="020F0502020204030204" pitchFamily="34" charset="0"/>
              </a:rPr>
              <a:t>Нове будівництво споруди цивільного захисту, протирадіаційне укриття комунального закладу "Вінницький ліцей № 11" по вул. Тараса Сича, 38 в м. Вінниці</a:t>
            </a:r>
            <a:endParaRPr lang="uk-UA" sz="1400">
              <a:latin typeface="Vinnytsia Sans" panose="00000500000000000000" pitchFamily="50" charset="0"/>
            </a:endParaRPr>
          </a:p>
        </p:txBody>
      </p:sp>
      <p:sp>
        <p:nvSpPr>
          <p:cNvPr id="7" name="Прямокутник 6"/>
          <p:cNvSpPr/>
          <p:nvPr/>
        </p:nvSpPr>
        <p:spPr>
          <a:xfrm>
            <a:off x="0" y="4506907"/>
            <a:ext cx="5135022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Вартість об'єкту: </a:t>
            </a:r>
            <a:r>
              <a:rPr lang="uk-UA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42,9 </a:t>
            </a:r>
            <a:r>
              <a:rPr lang="uk-UA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млн грн</a:t>
            </a:r>
          </a:p>
          <a:p>
            <a:r>
              <a:rPr lang="uk-UA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Місткість: 819 осіб</a:t>
            </a:r>
          </a:p>
          <a:p>
            <a:r>
              <a:rPr lang="uk-UA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Площа:</a:t>
            </a:r>
            <a:r>
              <a:rPr lang="uk-UA" sz="1400" i="1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1130 </a:t>
            </a:r>
            <a:r>
              <a:rPr lang="uk-UA" sz="1400" i="1" dirty="0">
                <a:latin typeface="Vinnytsia Sans" panose="00000500000000000000" pitchFamily="50" charset="0"/>
                <a:cs typeface="Times New Roman" panose="02020603050405020304" pitchFamily="18" charset="0"/>
              </a:rPr>
              <a:t>м</a:t>
            </a:r>
            <a:r>
              <a:rPr lang="uk-UA" sz="1400" i="1" baseline="30000" dirty="0">
                <a:latin typeface="Vinnytsia Sans" panose="00000500000000000000" pitchFamily="50" charset="0"/>
                <a:cs typeface="Times New Roman" panose="02020603050405020304" pitchFamily="18" charset="0"/>
              </a:rPr>
              <a:t>2</a:t>
            </a:r>
            <a:endParaRPr lang="uk-UA" sz="14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6530" y="366809"/>
            <a:ext cx="2977662" cy="223324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1220439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-1" y="0"/>
            <a:ext cx="91440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>
                <a:latin typeface="Vinnytsia Sans" panose="00000500000000000000" pitchFamily="50" charset="0"/>
                <a:cs typeface="Times New Roman" panose="02020603050405020304" pitchFamily="18" charset="0"/>
              </a:rPr>
              <a:t>Нове будівництво споруди цивільного захисту, протирадіаційне укриття комунального закладу «Вінницький ліцей №12»  по вул. М. Шимка, 3 в м. Вінниці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0" y="4465062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Вартість об'єкту: </a:t>
            </a:r>
            <a:r>
              <a:rPr lang="uk-UA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56,6 </a:t>
            </a:r>
            <a:r>
              <a:rPr lang="uk-UA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млн грн</a:t>
            </a:r>
          </a:p>
          <a:p>
            <a:r>
              <a:rPr lang="uk-UA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Місткість: </a:t>
            </a:r>
            <a:r>
              <a:rPr lang="uk-UA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987 </a:t>
            </a:r>
            <a:r>
              <a:rPr lang="uk-UA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осіб</a:t>
            </a:r>
          </a:p>
          <a:p>
            <a:r>
              <a:rPr lang="uk-UA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Площа:</a:t>
            </a:r>
            <a:r>
              <a:rPr lang="uk-UA" sz="1400" i="1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1363 м</a:t>
            </a:r>
            <a:r>
              <a:rPr lang="uk-UA" sz="1400" i="1" baseline="30000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2</a:t>
            </a:r>
            <a:endParaRPr lang="uk-UA" sz="14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449" y="589650"/>
            <a:ext cx="5167216" cy="38754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1198" y="505404"/>
            <a:ext cx="3268079" cy="24510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9498" y="3013795"/>
            <a:ext cx="2839607" cy="212970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62792853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2224" y="0"/>
            <a:ext cx="912177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>
                <a:latin typeface="Vinnytsia Sans" panose="00000500000000000000" pitchFamily="50" charset="0"/>
                <a:cs typeface="Times New Roman" panose="02020603050405020304" pitchFamily="18" charset="0"/>
              </a:rPr>
              <a:t>Нове будівництво споруди цивільного захисту, протирадіаційне укриття комунального закладу «Вінницький ліцей №13»  по вул. М. Шимка, 1 в м. Вінниці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187230" y="4462760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Вартість об'єкту: </a:t>
            </a:r>
            <a:r>
              <a:rPr lang="uk-UA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49,7 млн </a:t>
            </a:r>
            <a:r>
              <a:rPr lang="uk-UA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грн</a:t>
            </a:r>
          </a:p>
          <a:p>
            <a:r>
              <a:rPr lang="uk-UA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Місткість: </a:t>
            </a:r>
            <a:r>
              <a:rPr lang="uk-UA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850 </a:t>
            </a:r>
            <a:r>
              <a:rPr lang="uk-UA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осіб</a:t>
            </a:r>
          </a:p>
          <a:p>
            <a:r>
              <a:rPr lang="uk-UA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Площа:</a:t>
            </a:r>
            <a:r>
              <a:rPr lang="uk-UA" sz="1400" i="1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1215м</a:t>
            </a:r>
            <a:r>
              <a:rPr lang="uk-UA" sz="1400" i="1" baseline="30000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2</a:t>
            </a:r>
            <a:endParaRPr lang="uk-UA" sz="14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1" y="462456"/>
            <a:ext cx="5383420" cy="40375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1600" y="261610"/>
            <a:ext cx="3326751" cy="249506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3764" y="2790272"/>
            <a:ext cx="3214869" cy="23532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6400066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-2" y="-47714"/>
            <a:ext cx="9144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>
                <a:latin typeface="Vinnytsia Sans" panose="00000500000000000000" pitchFamily="50" charset="0"/>
                <a:cs typeface="Times New Roman" panose="02020603050405020304" pitchFamily="18" charset="0"/>
              </a:rPr>
              <a:t>Нове будівництво споруди цивільного захисту, протирадіаційне укриття комунального закладу "Вінницький ліцей №23" по просп. Космонавтів, 32 в м. Вінниці</a:t>
            </a:r>
          </a:p>
        </p:txBody>
      </p:sp>
      <p:sp>
        <p:nvSpPr>
          <p:cNvPr id="7" name="Прямокутник 6"/>
          <p:cNvSpPr/>
          <p:nvPr/>
        </p:nvSpPr>
        <p:spPr>
          <a:xfrm>
            <a:off x="-73410" y="4494794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Вартість об'єкту: </a:t>
            </a:r>
            <a:r>
              <a:rPr lang="uk-UA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41,7млн </a:t>
            </a:r>
            <a:r>
              <a:rPr lang="uk-UA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грн</a:t>
            </a:r>
          </a:p>
          <a:p>
            <a:r>
              <a:rPr lang="uk-UA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Місткість: </a:t>
            </a:r>
            <a:r>
              <a:rPr lang="uk-UA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977 </a:t>
            </a:r>
            <a:r>
              <a:rPr lang="uk-UA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осіб</a:t>
            </a:r>
          </a:p>
          <a:p>
            <a:r>
              <a:rPr lang="uk-UA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Площа:</a:t>
            </a:r>
            <a:r>
              <a:rPr lang="uk-UA" sz="1400" i="1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1066 </a:t>
            </a:r>
            <a:r>
              <a:rPr lang="uk-UA" sz="1400" i="1" dirty="0">
                <a:latin typeface="Vinnytsia Sans" panose="00000500000000000000" pitchFamily="50" charset="0"/>
                <a:cs typeface="Times New Roman" panose="02020603050405020304" pitchFamily="18" charset="0"/>
              </a:rPr>
              <a:t>м</a:t>
            </a:r>
            <a:r>
              <a:rPr lang="uk-UA" sz="1400" i="1" baseline="30000" dirty="0">
                <a:latin typeface="Vinnytsia Sans" panose="00000500000000000000" pitchFamily="50" charset="0"/>
                <a:cs typeface="Times New Roman" panose="02020603050405020304" pitchFamily="18" charset="0"/>
              </a:rPr>
              <a:t>2</a:t>
            </a:r>
            <a:endParaRPr lang="uk-UA" sz="14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665" y="507267"/>
            <a:ext cx="5256045" cy="39420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843" y="327197"/>
            <a:ext cx="3221580" cy="24161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843" y="2836685"/>
            <a:ext cx="3221580" cy="22891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22325507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6788150" y="254000"/>
            <a:ext cx="1978025" cy="106362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кутник 1"/>
          <p:cNvSpPr/>
          <p:nvPr/>
        </p:nvSpPr>
        <p:spPr>
          <a:xfrm>
            <a:off x="0" y="-14764"/>
            <a:ext cx="914400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>
                <a:latin typeface="Vinnytsia Sans" panose="00000500000000000000" pitchFamily="50" charset="0"/>
                <a:cs typeface="Times New Roman" panose="02020603050405020304" pitchFamily="18" charset="0"/>
              </a:rPr>
              <a:t>Нове будівництво споруди цивільного захисту протирадіаційне укриття комунального закладу «Вінницький ліцей №33» по вул. В. Порика, 20 </a:t>
            </a:r>
            <a:r>
              <a:rPr lang="uk-UA" sz="140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в </a:t>
            </a:r>
            <a:r>
              <a:rPr lang="uk-UA" sz="1400">
                <a:latin typeface="Vinnytsia Sans" panose="00000500000000000000" pitchFamily="50" charset="0"/>
                <a:cs typeface="Times New Roman" panose="02020603050405020304" pitchFamily="18" charset="0"/>
              </a:rPr>
              <a:t>м. Вінниці</a:t>
            </a:r>
          </a:p>
          <a:p>
            <a:endParaRPr lang="uk-UA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кутник 8"/>
          <p:cNvSpPr/>
          <p:nvPr/>
        </p:nvSpPr>
        <p:spPr>
          <a:xfrm>
            <a:off x="-62345" y="4557212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Вартість об'єкту: </a:t>
            </a:r>
            <a:r>
              <a:rPr lang="uk-UA" sz="12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51,9млн грн</a:t>
            </a:r>
            <a:endParaRPr lang="uk-UA" sz="12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innytsia Sans" panose="00000500000000000000" pitchFamily="50" charset="0"/>
              <a:cs typeface="Times New Roman" panose="02020603050405020304" pitchFamily="18" charset="0"/>
            </a:endParaRPr>
          </a:p>
          <a:p>
            <a:r>
              <a:rPr lang="uk-UA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Місткість: </a:t>
            </a:r>
            <a:r>
              <a:rPr lang="uk-UA" sz="12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830 осіб</a:t>
            </a:r>
            <a:endParaRPr lang="uk-UA" sz="12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innytsia Sans" panose="00000500000000000000" pitchFamily="50" charset="0"/>
              <a:cs typeface="Times New Roman" panose="02020603050405020304" pitchFamily="18" charset="0"/>
            </a:endParaRPr>
          </a:p>
          <a:p>
            <a:r>
              <a:rPr lang="uk-UA" sz="12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Площа:</a:t>
            </a:r>
            <a:r>
              <a:rPr lang="uk-UA" sz="1200" i="1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1115 м</a:t>
            </a:r>
            <a:r>
              <a:rPr lang="uk-UA" sz="1200" i="1" baseline="30000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2</a:t>
            </a:r>
            <a:endParaRPr lang="uk-UA" sz="12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615" y="462195"/>
            <a:ext cx="5460023" cy="40950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968" y="254000"/>
            <a:ext cx="3385363" cy="2539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968" y="2886808"/>
            <a:ext cx="3385363" cy="22566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3707827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0" y="-14764"/>
            <a:ext cx="94234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>
                <a:latin typeface="Vinnytsia Sans" panose="00000500000000000000" pitchFamily="50" charset="0"/>
                <a:cs typeface="Times New Roman" panose="02020603050405020304" pitchFamily="18" charset="0"/>
              </a:rPr>
              <a:t>Нове будівництво споруди цивільного захисту протирадіаційне укриття комунального закладу «Вінницький ліцей №30 ім. Тараса Шевченка» по вул. Стрілецька, 62 в м. Вінниці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-50349" y="4539629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2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Вартість об'єкту: </a:t>
            </a:r>
            <a:r>
              <a:rPr lang="uk-UA" sz="1200" i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40,6 </a:t>
            </a:r>
            <a:r>
              <a:rPr lang="uk-UA" sz="12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млн </a:t>
            </a:r>
            <a:r>
              <a:rPr lang="uk-UA" sz="1200" i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грн</a:t>
            </a:r>
            <a:endParaRPr lang="uk-UA" sz="1200" i="1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innytsia Sans" panose="00000500000000000000" pitchFamily="50" charset="0"/>
              <a:cs typeface="Times New Roman" panose="02020603050405020304" pitchFamily="18" charset="0"/>
            </a:endParaRPr>
          </a:p>
          <a:p>
            <a:r>
              <a:rPr lang="uk-UA" sz="12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Місткість: </a:t>
            </a:r>
            <a:r>
              <a:rPr lang="uk-UA" sz="1200" i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850 </a:t>
            </a:r>
            <a:r>
              <a:rPr lang="uk-UA" sz="1200" i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осіб</a:t>
            </a:r>
          </a:p>
          <a:p>
            <a:r>
              <a:rPr lang="uk-UA" sz="1200" i="1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Площа:</a:t>
            </a:r>
            <a:r>
              <a:rPr lang="uk-UA" sz="1200" i="1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784 </a:t>
            </a:r>
            <a:r>
              <a:rPr lang="uk-UA" sz="1200" i="1">
                <a:latin typeface="Vinnytsia Sans" panose="00000500000000000000" pitchFamily="50" charset="0"/>
                <a:cs typeface="Times New Roman" panose="02020603050405020304" pitchFamily="18" charset="0"/>
              </a:rPr>
              <a:t>м</a:t>
            </a:r>
            <a:r>
              <a:rPr lang="uk-UA" sz="1200" i="1" baseline="30000">
                <a:latin typeface="Vinnytsia Sans" panose="00000500000000000000" pitchFamily="50" charset="0"/>
                <a:cs typeface="Times New Roman" panose="02020603050405020304" pitchFamily="18" charset="0"/>
              </a:rPr>
              <a:t>2</a:t>
            </a:r>
            <a:endParaRPr lang="uk-UA" sz="1200" i="1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92" y="562259"/>
            <a:ext cx="5231423" cy="39235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423" y="439615"/>
            <a:ext cx="3352800" cy="2514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424" y="3080238"/>
            <a:ext cx="3352800" cy="20654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5187992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-59985"/>
            <a:ext cx="916445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>
                <a:latin typeface="Vinnytsia Sans" panose="00000500000000000000" pitchFamily="50" charset="0"/>
              </a:rPr>
              <a:t>Нове будівництво споруди цивільного захисту, протирадіаційне укриття комунального закладу "Заклад дошкільної освіти № 28 Вінницької міської ради" по вул. Захисників Неба, 24 в м. Вінниці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46" y="496693"/>
            <a:ext cx="5257800" cy="39433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кутник 3"/>
          <p:cNvSpPr/>
          <p:nvPr/>
        </p:nvSpPr>
        <p:spPr>
          <a:xfrm>
            <a:off x="-65731" y="4473502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Вартість об'єкту: </a:t>
            </a:r>
            <a:r>
              <a:rPr lang="uk-UA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25,1 </a:t>
            </a:r>
            <a:r>
              <a:rPr lang="uk-UA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млн грн</a:t>
            </a:r>
          </a:p>
          <a:p>
            <a:r>
              <a:rPr lang="uk-UA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Місткість: </a:t>
            </a:r>
            <a:r>
              <a:rPr lang="uk-UA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123 осіб</a:t>
            </a:r>
            <a:endParaRPr lang="uk-UA" sz="14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innytsia Sans" panose="00000500000000000000" pitchFamily="50" charset="0"/>
              <a:cs typeface="Times New Roman" panose="02020603050405020304" pitchFamily="18" charset="0"/>
            </a:endParaRPr>
          </a:p>
          <a:p>
            <a:r>
              <a:rPr lang="uk-UA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Площа:</a:t>
            </a:r>
            <a:r>
              <a:rPr lang="en-US" sz="1400" i="1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165</a:t>
            </a:r>
            <a:r>
              <a:rPr lang="uk-UA" sz="1400" i="1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 м</a:t>
            </a:r>
            <a:r>
              <a:rPr lang="uk-UA" sz="1400" i="1" baseline="30000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2</a:t>
            </a:r>
            <a:endParaRPr lang="uk-UA" sz="14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864" y="2777162"/>
            <a:ext cx="3374222" cy="22710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7863" y="373940"/>
            <a:ext cx="3374223" cy="2357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10640452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-27754" y="-39535"/>
            <a:ext cx="917175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>
                <a:latin typeface="Vinnytsia Sans" panose="00000500000000000000" pitchFamily="50" charset="0"/>
              </a:rPr>
              <a:t>Нове будівництво споруди цивільного захисту, протирадіаційне укриття комунального закладу Дошкільний навчальний заклад № 60 Вінницької міської ради" по просп. Космонавтів, 48 в м. Вінниці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294" y="642120"/>
            <a:ext cx="5219579" cy="39146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Прямокутник 3"/>
          <p:cNvSpPr/>
          <p:nvPr/>
        </p:nvSpPr>
        <p:spPr>
          <a:xfrm>
            <a:off x="-27754" y="4499795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Вартість об'єкту: </a:t>
            </a:r>
            <a:r>
              <a:rPr lang="uk-UA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43,02 </a:t>
            </a:r>
            <a:r>
              <a:rPr lang="uk-UA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млн грн</a:t>
            </a:r>
          </a:p>
          <a:p>
            <a:r>
              <a:rPr lang="uk-UA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Місткість: </a:t>
            </a:r>
            <a:r>
              <a:rPr lang="en-US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475</a:t>
            </a:r>
            <a:r>
              <a:rPr lang="uk-UA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r>
              <a:rPr lang="uk-UA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осіб</a:t>
            </a:r>
          </a:p>
          <a:p>
            <a:r>
              <a:rPr lang="uk-UA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Площа:</a:t>
            </a:r>
            <a:r>
              <a:rPr lang="en-US" sz="1400" i="1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614</a:t>
            </a:r>
            <a:r>
              <a:rPr lang="uk-UA" sz="1400" i="1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 м</a:t>
            </a:r>
            <a:r>
              <a:rPr lang="uk-UA" sz="1400" i="1" baseline="30000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2</a:t>
            </a:r>
            <a:endParaRPr lang="uk-UA" sz="14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401" y="417762"/>
            <a:ext cx="3412199" cy="25591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9402" y="3044105"/>
            <a:ext cx="3412198" cy="209939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854906516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542567" y="1398272"/>
            <a:ext cx="6114437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3600" smtClean="0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Будівництво освітніх установ </a:t>
            </a:r>
            <a:endParaRPr lang="uk-UA" sz="3600">
              <a:ln w="0"/>
              <a:solidFill>
                <a:srgbClr val="FF0000"/>
              </a:solidFill>
              <a:latin typeface="Vinnytsia Sans" panose="00000500000000000000" pitchFamily="50" charset="0"/>
              <a:cs typeface="Times New Roman" panose="02020603050405020304" pitchFamily="18" charset="0"/>
            </a:endParaRPr>
          </a:p>
          <a:p>
            <a:pPr algn="ctr"/>
            <a:r>
              <a:rPr lang="uk-UA" sz="3600" smtClean="0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та закладів</a:t>
            </a:r>
            <a:endParaRPr lang="uk-UA" sz="3600">
              <a:latin typeface="Vinnytsia Sans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612785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0" y="0"/>
            <a:ext cx="90712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>
                <a:latin typeface="Vinnytsia Sans" panose="00000500000000000000" pitchFamily="50" charset="0"/>
              </a:rPr>
              <a:t>Реконструкція будівлі (термомодернізація) комунального закладу "Палац дітей та юнацтва Вінницької міської ради" по вул. Хмельницьке шосе,22 в м. Вінниці (заходи з енергозбереження) </a:t>
            </a:r>
          </a:p>
        </p:txBody>
      </p:sp>
      <p:sp>
        <p:nvSpPr>
          <p:cNvPr id="7" name="Прямокутник 6"/>
          <p:cNvSpPr/>
          <p:nvPr/>
        </p:nvSpPr>
        <p:spPr>
          <a:xfrm>
            <a:off x="-43718" y="4655951"/>
            <a:ext cx="501332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Вартість об'єкту: </a:t>
            </a:r>
            <a:r>
              <a:rPr lang="uk-UA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48,6 млн грн</a:t>
            </a:r>
          </a:p>
          <a:p>
            <a:r>
              <a:rPr lang="uk-UA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Площа:</a:t>
            </a:r>
            <a:r>
              <a:rPr lang="uk-UA" sz="1400" i="1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5990 м</a:t>
            </a:r>
            <a:r>
              <a:rPr lang="uk-UA" sz="1400" i="1" baseline="30000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2</a:t>
            </a:r>
            <a:endParaRPr lang="uk-UA" sz="14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5816" y="554000"/>
            <a:ext cx="5428226" cy="40711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947" y="484954"/>
            <a:ext cx="3058712" cy="22940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4947" y="2903331"/>
            <a:ext cx="3058712" cy="21769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986140189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5234812" y="191955"/>
            <a:ext cx="3393879" cy="2616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sz="1100" b="1" u="sng" smtClean="0">
                <a:solidFill>
                  <a:srgbClr val="C0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Перелік виконання </a:t>
            </a:r>
            <a:r>
              <a:rPr lang="uk-UA" sz="1100" b="1" u="sng">
                <a:solidFill>
                  <a:srgbClr val="C0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бюджетних програм ДКБ</a:t>
            </a:r>
          </a:p>
        </p:txBody>
      </p:sp>
      <p:sp>
        <p:nvSpPr>
          <p:cNvPr id="4" name="Полілінія 10"/>
          <p:cNvSpPr/>
          <p:nvPr/>
        </p:nvSpPr>
        <p:spPr>
          <a:xfrm>
            <a:off x="43964" y="314886"/>
            <a:ext cx="4012223" cy="26365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800" b="1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Будівництво освітніх установ та закладів    </a:t>
            </a:r>
            <a:r>
              <a:rPr lang="ru-RU" sz="800" b="1" smtClean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314,1 млн грн</a:t>
            </a:r>
            <a:endParaRPr lang="uk-UA" sz="800" b="1">
              <a:solidFill>
                <a:srgbClr val="FF0000"/>
              </a:solidFill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6" name="Полілінія 10"/>
          <p:cNvSpPr/>
          <p:nvPr/>
        </p:nvSpPr>
        <p:spPr>
          <a:xfrm>
            <a:off x="48761" y="705865"/>
            <a:ext cx="8466992" cy="24520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</a:pPr>
            <a:r>
              <a:rPr lang="ru-RU" sz="800" b="1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Виконання інвестиційних проектів  в рамках реформування регіональних систем охорони здоров’я для здійснення заходів з виконання спільного з Міжнародним банком реконструкції та розвитку проекту  "Поліпшення охорони здоров’я на службі у людей"   </a:t>
            </a:r>
            <a:r>
              <a:rPr lang="ru-RU" sz="800" b="1" smtClean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48,8 млн грн</a:t>
            </a:r>
            <a:endParaRPr lang="uk-UA" sz="800" b="1">
              <a:solidFill>
                <a:srgbClr val="FF0000"/>
              </a:solidFill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8" name="Полілінія 10"/>
          <p:cNvSpPr/>
          <p:nvPr/>
        </p:nvSpPr>
        <p:spPr>
          <a:xfrm>
            <a:off x="35169" y="1495575"/>
            <a:ext cx="5691555" cy="25924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800" b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Надання дошкільної освіти, в тому числі: </a:t>
            </a:r>
            <a:r>
              <a:rPr lang="uk-UA" sz="800" b="1" smtClean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капітальний </a:t>
            </a:r>
            <a:r>
              <a:rPr lang="uk-UA" sz="800" b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ремонт споруд цивільного захисту - укриттів комунальних закладів дошкільної освіти   </a:t>
            </a:r>
            <a:r>
              <a:rPr lang="uk-UA" sz="800" b="1" smtClean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20,8 млн грн</a:t>
            </a:r>
            <a:endParaRPr lang="uk-UA" sz="800" b="1">
              <a:solidFill>
                <a:srgbClr val="FF0000"/>
              </a:solidFill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12" name="Полілінія 10"/>
          <p:cNvSpPr/>
          <p:nvPr/>
        </p:nvSpPr>
        <p:spPr>
          <a:xfrm>
            <a:off x="35169" y="1898576"/>
            <a:ext cx="8815754" cy="311060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800" b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Інші заходи громадського порядку та безпеки, в т. ч.  капітальний ремонт будівель та приміщень (з заходами енергозбереження) для облаштування поліцейських станцій в рамках реалізації проєкту «Поліцейський офіцер громади» на території Вінницької  МТГ   </a:t>
            </a:r>
            <a:r>
              <a:rPr lang="uk-UA" sz="800" b="1" smtClean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14,5 млн грн </a:t>
            </a:r>
            <a:endParaRPr lang="uk-UA" sz="800" b="1">
              <a:solidFill>
                <a:srgbClr val="FF0000"/>
              </a:solidFill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13" name="Полілінія 10"/>
          <p:cNvSpPr/>
          <p:nvPr/>
        </p:nvSpPr>
        <p:spPr>
          <a:xfrm>
            <a:off x="35169" y="3974640"/>
            <a:ext cx="6433039" cy="27099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800" b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Заходи із запобігання та ліквідації надзвичайних ситуацій та наслідків стихійного лиха  </a:t>
            </a:r>
            <a:r>
              <a:rPr lang="uk-UA" sz="800" b="1" smtClean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0,6 млн грн </a:t>
            </a:r>
            <a:endParaRPr lang="uk-UA" sz="800" b="1">
              <a:solidFill>
                <a:srgbClr val="FF0000"/>
              </a:solidFill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14" name="Полілінія 10"/>
          <p:cNvSpPr/>
          <p:nvPr/>
        </p:nvSpPr>
        <p:spPr>
          <a:xfrm>
            <a:off x="43964" y="2355481"/>
            <a:ext cx="7227274" cy="248928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800" b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Керівництво і управління у відповідній сфері у містах (місті Києві), селищах, селах,  територіальних громадах  </a:t>
            </a:r>
            <a:r>
              <a:rPr lang="uk-UA" sz="800" b="1" smtClean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11,9 млн грн</a:t>
            </a:r>
            <a:endParaRPr lang="uk-UA" sz="800" b="1">
              <a:solidFill>
                <a:srgbClr val="FF0000"/>
              </a:solidFill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16" name="Полілінія 10"/>
          <p:cNvSpPr/>
          <p:nvPr/>
        </p:nvSpPr>
        <p:spPr>
          <a:xfrm>
            <a:off x="35168" y="4814121"/>
            <a:ext cx="4519303" cy="24653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800" b="1" err="1" smtClean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Багатопрофільна стаціонарна медична допомога населенню </a:t>
            </a:r>
            <a:r>
              <a:rPr lang="ru-RU" sz="800" b="1" smtClean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0,1 млн грн</a:t>
            </a:r>
            <a:endParaRPr lang="uk-UA" sz="800" b="1">
              <a:solidFill>
                <a:srgbClr val="FF0000"/>
              </a:solidFill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17" name="Полілінія 10"/>
          <p:cNvSpPr/>
          <p:nvPr/>
        </p:nvSpPr>
        <p:spPr>
          <a:xfrm>
            <a:off x="35169" y="3554866"/>
            <a:ext cx="4806462" cy="253524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800" b="1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Будівництво об'єктів житлово-комунального господарства    </a:t>
            </a:r>
            <a:r>
              <a:rPr lang="ru-RU" sz="800" b="1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1</a:t>
            </a:r>
            <a:r>
              <a:rPr lang="ru-RU" sz="800" b="1" smtClean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,4 млн грн</a:t>
            </a:r>
            <a:endParaRPr lang="uk-UA" sz="800" b="1">
              <a:solidFill>
                <a:srgbClr val="FF0000"/>
              </a:solidFill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19" name="Полілінія 10"/>
          <p:cNvSpPr/>
          <p:nvPr/>
        </p:nvSpPr>
        <p:spPr>
          <a:xfrm>
            <a:off x="43964" y="2731736"/>
            <a:ext cx="4363913" cy="245451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800" b="1" smtClean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Будівництво інших об’єктів  комунальної власності  </a:t>
            </a:r>
            <a:r>
              <a:rPr lang="uk-UA" sz="800" b="1" smtClean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9,0 млн грн</a:t>
            </a:r>
            <a:endParaRPr lang="uk-UA" sz="800" b="1">
              <a:solidFill>
                <a:srgbClr val="FF0000"/>
              </a:solidFill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23" name="Прямоугольник 14"/>
          <p:cNvSpPr/>
          <p:nvPr/>
        </p:nvSpPr>
        <p:spPr>
          <a:xfrm>
            <a:off x="7158509" y="3008689"/>
            <a:ext cx="838322" cy="923807"/>
          </a:xfrm>
          <a:prstGeom prst="rect">
            <a:avLst/>
          </a:prstGeom>
          <a:solidFill>
            <a:srgbClr val="C00000"/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800" smtClean="0">
                <a:solidFill>
                  <a:schemeClr val="tx1"/>
                </a:solidFill>
                <a:latin typeface="Vinnytsia Sans" panose="00000500000000000000" pitchFamily="50" charset="0"/>
              </a:rPr>
              <a:t>447, 2</a:t>
            </a:r>
          </a:p>
          <a:p>
            <a:pPr algn="ctr"/>
            <a:r>
              <a:rPr lang="uk-UA" sz="800" smtClean="0">
                <a:solidFill>
                  <a:schemeClr val="tx1"/>
                </a:solidFill>
                <a:latin typeface="Vinnytsia Sans" panose="00000500000000000000" pitchFamily="50" charset="0"/>
              </a:rPr>
              <a:t>млн. </a:t>
            </a:r>
            <a:r>
              <a:rPr lang="uk-UA" sz="800">
                <a:solidFill>
                  <a:schemeClr val="tx1"/>
                </a:solidFill>
                <a:latin typeface="Vinnytsia Sans" panose="00000500000000000000" pitchFamily="50" charset="0"/>
              </a:rPr>
              <a:t>г</a:t>
            </a:r>
            <a:r>
              <a:rPr lang="uk-UA" sz="800" smtClean="0">
                <a:solidFill>
                  <a:schemeClr val="tx1"/>
                </a:solidFill>
                <a:latin typeface="Vinnytsia Sans" panose="00000500000000000000" pitchFamily="50" charset="0"/>
              </a:rPr>
              <a:t>рн (100%)</a:t>
            </a:r>
            <a:endParaRPr lang="uk-UA" sz="800">
              <a:solidFill>
                <a:schemeClr val="tx1"/>
              </a:solidFill>
              <a:latin typeface="Vinnytsia Sans" panose="00000500000000000000" pitchFamily="50" charset="0"/>
            </a:endParaRPr>
          </a:p>
        </p:txBody>
      </p:sp>
      <p:sp>
        <p:nvSpPr>
          <p:cNvPr id="24" name="Прямоугольник 15"/>
          <p:cNvSpPr/>
          <p:nvPr/>
        </p:nvSpPr>
        <p:spPr>
          <a:xfrm>
            <a:off x="7996831" y="3033347"/>
            <a:ext cx="862149" cy="89915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800" smtClean="0">
                <a:solidFill>
                  <a:schemeClr val="tx1"/>
                </a:solidFill>
                <a:latin typeface="Vinnytsia Sans" panose="00000500000000000000" pitchFamily="50" charset="0"/>
              </a:rPr>
              <a:t>445,4 </a:t>
            </a:r>
          </a:p>
          <a:p>
            <a:pPr algn="ctr"/>
            <a:r>
              <a:rPr lang="uk-UA" sz="800" smtClean="0">
                <a:solidFill>
                  <a:schemeClr val="tx1"/>
                </a:solidFill>
                <a:latin typeface="Vinnytsia Sans" panose="00000500000000000000" pitchFamily="50" charset="0"/>
              </a:rPr>
              <a:t>млн. грн (99,6 %)</a:t>
            </a:r>
            <a:endParaRPr lang="uk-UA" sz="800">
              <a:solidFill>
                <a:schemeClr val="tx1"/>
              </a:solidFill>
              <a:latin typeface="Vinnytsia Sans" panose="00000500000000000000" pitchFamily="50" charset="0"/>
            </a:endParaRPr>
          </a:p>
        </p:txBody>
      </p:sp>
      <p:sp>
        <p:nvSpPr>
          <p:cNvPr id="25" name="Прямоугольник 16"/>
          <p:cNvSpPr/>
          <p:nvPr/>
        </p:nvSpPr>
        <p:spPr>
          <a:xfrm>
            <a:off x="6795518" y="2798195"/>
            <a:ext cx="151508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800" b="1" i="1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Передбачено</a:t>
            </a:r>
            <a:endParaRPr lang="uk-UA" sz="800" b="1" i="1"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26" name="Прямоугольник 17"/>
          <p:cNvSpPr/>
          <p:nvPr/>
        </p:nvSpPr>
        <p:spPr>
          <a:xfrm>
            <a:off x="7920401" y="2817903"/>
            <a:ext cx="1015007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800" b="1" i="1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Освоєно</a:t>
            </a:r>
            <a:endParaRPr lang="uk-UA" sz="800" b="1" i="1"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18" name="Полілінія 10"/>
          <p:cNvSpPr/>
          <p:nvPr/>
        </p:nvSpPr>
        <p:spPr>
          <a:xfrm>
            <a:off x="45427" y="1103193"/>
            <a:ext cx="4590970" cy="24653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800" b="1" err="1" smtClean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Проектування, реставрація та охорона</a:t>
            </a:r>
            <a:r>
              <a:rPr lang="ru-RU" sz="800" b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пам'яток </a:t>
            </a:r>
            <a:r>
              <a:rPr lang="ru-RU" sz="800" b="1" err="1" smtClean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архітектури </a:t>
            </a:r>
            <a:r>
              <a:rPr lang="ru-RU" sz="800" b="1" smtClean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21,5 млн грн</a:t>
            </a:r>
            <a:endParaRPr lang="uk-UA" sz="800" b="1">
              <a:solidFill>
                <a:srgbClr val="FF0000"/>
              </a:solidFill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20" name="Полілінія 10"/>
          <p:cNvSpPr/>
          <p:nvPr/>
        </p:nvSpPr>
        <p:spPr>
          <a:xfrm>
            <a:off x="36634" y="4411881"/>
            <a:ext cx="7291829" cy="259243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sz="800" b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Надання </a:t>
            </a:r>
            <a:r>
              <a:rPr lang="uk-UA" sz="800" b="1" smtClean="0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загальної середньої освіти закладами загальної середньої освіти за рахунок коштів місцевого бюджету </a:t>
            </a:r>
            <a:r>
              <a:rPr lang="uk-UA" sz="800" b="1" smtClean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0,1 млн грн</a:t>
            </a:r>
            <a:endParaRPr lang="uk-UA" sz="800" b="1">
              <a:solidFill>
                <a:srgbClr val="FF0000"/>
              </a:solidFill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21" name="Полілінія 10"/>
          <p:cNvSpPr/>
          <p:nvPr/>
        </p:nvSpPr>
        <p:spPr>
          <a:xfrm>
            <a:off x="35169" y="3143437"/>
            <a:ext cx="3921369" cy="246537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ru-RU" sz="800" b="1" err="1">
                <a:solidFill>
                  <a:schemeClr val="tx1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Будівництво медичних установ та закладів   </a:t>
            </a:r>
            <a:r>
              <a:rPr lang="ru-RU" sz="800" b="1" smtClean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2,5 млн грн</a:t>
            </a:r>
            <a:endParaRPr lang="uk-UA" sz="800" b="1">
              <a:solidFill>
                <a:srgbClr val="FF0000"/>
              </a:solidFill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3866437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-38100" y="0"/>
            <a:ext cx="91821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>
                <a:latin typeface="Vinnytsia Sans" panose="00000500000000000000" pitchFamily="50" charset="0"/>
              </a:rPr>
              <a:t>Реконструкція будівлі (термомодернізація) комунального закладу «Загальноосвітня школа І-ІІІ ступенів №23 Вінницької міської ради» по просп. Космонавтів,32 в м. Вінниці  (заходи з енергозбереження) 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-38100" y="466791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Вартість об'єкту: </a:t>
            </a:r>
            <a:r>
              <a:rPr lang="uk-UA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84,4 млн </a:t>
            </a:r>
            <a:r>
              <a:rPr lang="uk-UA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грн</a:t>
            </a:r>
          </a:p>
          <a:p>
            <a:r>
              <a:rPr lang="uk-UA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Площа:</a:t>
            </a:r>
            <a:r>
              <a:rPr lang="uk-UA" sz="1400" i="1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5715 м</a:t>
            </a:r>
            <a:r>
              <a:rPr lang="uk-UA" sz="1400" i="1" baseline="30000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2</a:t>
            </a:r>
            <a:endParaRPr lang="uk-UA" sz="14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92" y="694249"/>
            <a:ext cx="5357446" cy="40180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8977" y="474785"/>
            <a:ext cx="3467100" cy="26003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564" b="10314"/>
          <a:stretch>
            <a:fillRect/>
          </a:stretch>
        </p:blipFill>
        <p:spPr>
          <a:xfrm>
            <a:off x="6086353" y="3127131"/>
            <a:ext cx="2567688" cy="19753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005156440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-28576" y="-46514"/>
            <a:ext cx="91725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>
                <a:latin typeface="Vinnytsia Sans" panose="00000500000000000000" pitchFamily="50" charset="0"/>
              </a:rPr>
              <a:t> Реконструкція будівлі (термомодернізація) комунального закладу "Заклад дошкільної освіти № 59 Вінницької міської ради" по вул. Політехнічна, 16 в м. Вінниці (заходи з енергозбереження) 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0" y="4607610"/>
            <a:ext cx="4572000" cy="58477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6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Вартість об'єкту: </a:t>
            </a:r>
            <a:r>
              <a:rPr lang="uk-UA" sz="16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41,1 млн </a:t>
            </a:r>
            <a:r>
              <a:rPr lang="uk-UA" sz="16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грн</a:t>
            </a:r>
          </a:p>
          <a:p>
            <a:r>
              <a:rPr lang="uk-UA" sz="16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Площа:</a:t>
            </a:r>
            <a:r>
              <a:rPr lang="uk-UA" sz="1600" i="1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1283 м</a:t>
            </a:r>
            <a:r>
              <a:rPr lang="uk-UA" sz="1600" i="1" baseline="30000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2</a:t>
            </a:r>
            <a:endParaRPr lang="uk-UA" sz="16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74" b="17018"/>
          <a:stretch>
            <a:fillRect/>
          </a:stretch>
        </p:blipFill>
        <p:spPr>
          <a:xfrm>
            <a:off x="29944" y="604730"/>
            <a:ext cx="5887985" cy="38562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9929" y="432367"/>
            <a:ext cx="3194070" cy="239555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477" y="2906798"/>
            <a:ext cx="2940882" cy="22056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215489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-2" y="-47714"/>
            <a:ext cx="914400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>
                <a:latin typeface="Vinnytsia Sans" panose="00000500000000000000" pitchFamily="50" charset="0"/>
              </a:rPr>
              <a:t>Реконструкція будівлі (термомодернізація) комунального закладу "Вінницький ліцей № 18 по вул. Келецька, 97 в м. Вінниці (заходи з енергозбереження)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-81698" y="4704092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Вартість об'єкту: </a:t>
            </a:r>
            <a:r>
              <a:rPr lang="uk-UA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52,1 млн </a:t>
            </a:r>
            <a:r>
              <a:rPr lang="uk-UA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грн</a:t>
            </a:r>
          </a:p>
          <a:p>
            <a:r>
              <a:rPr lang="uk-UA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Площа:</a:t>
            </a:r>
            <a:r>
              <a:rPr lang="uk-UA" sz="1400" i="1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7691 м</a:t>
            </a:r>
            <a:r>
              <a:rPr lang="uk-UA" sz="1400" i="1" baseline="30000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2</a:t>
            </a:r>
            <a:endParaRPr lang="uk-UA" sz="14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33" b="21538"/>
          <a:stretch>
            <a:fillRect/>
          </a:stretch>
        </p:blipFill>
        <p:spPr>
          <a:xfrm>
            <a:off x="41031" y="542193"/>
            <a:ext cx="5700346" cy="403566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0" b="33390"/>
          <a:stretch>
            <a:fillRect/>
          </a:stretch>
        </p:blipFill>
        <p:spPr>
          <a:xfrm>
            <a:off x="5791200" y="388121"/>
            <a:ext cx="3296300" cy="217190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7738" y="2716823"/>
            <a:ext cx="3097823" cy="232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595016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1297759" y="1874199"/>
            <a:ext cx="658706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uk-UA" sz="3600" smtClean="0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Будівництво інших об'єктів </a:t>
            </a:r>
          </a:p>
          <a:p>
            <a:r>
              <a:rPr lang="uk-UA" sz="3600" smtClean="0">
                <a:ln w="0"/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комунальної власності</a:t>
            </a:r>
            <a:endParaRPr lang="uk-UA" sz="3600"/>
          </a:p>
        </p:txBody>
      </p:sp>
    </p:spTree>
    <p:extLst>
      <p:ext uri="{BB962C8B-B14F-4D97-AF65-F5344CB8AC3E}">
        <p14:creationId xmlns:p14="http://schemas.microsoft.com/office/powerpoint/2010/main" val="2526540255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-48299"/>
            <a:ext cx="91440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400">
                <a:latin typeface="Vinnytsia Sans" panose="00000500000000000000" pitchFamily="50" charset="0"/>
              </a:rPr>
              <a:t>Реконструкція нежитлового приміщення  №40 та частини нежитлового приміщення №39 (із заходами енергозбереження) з улаштуванням найпростішого укриття по вул. Степана Бандери, 6 в м. Вінниці</a:t>
            </a:r>
          </a:p>
        </p:txBody>
      </p:sp>
      <p:sp>
        <p:nvSpPr>
          <p:cNvPr id="6" name="Прямокутник 5"/>
          <p:cNvSpPr/>
          <p:nvPr/>
        </p:nvSpPr>
        <p:spPr>
          <a:xfrm>
            <a:off x="0" y="4538219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Вартість об'єкту: </a:t>
            </a:r>
            <a:r>
              <a:rPr lang="uk-UA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25,03млн </a:t>
            </a:r>
            <a:r>
              <a:rPr lang="uk-UA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грн</a:t>
            </a:r>
          </a:p>
          <a:p>
            <a:r>
              <a:rPr lang="uk-UA" sz="14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Площа:</a:t>
            </a:r>
            <a:r>
              <a:rPr lang="uk-UA" sz="1400" i="1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589 м</a:t>
            </a:r>
            <a:r>
              <a:rPr lang="uk-UA" sz="1400" i="1" baseline="30000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2</a:t>
            </a:r>
            <a:endParaRPr lang="uk-UA" sz="14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" t="18917"/>
          <a:stretch/>
        </p:blipFill>
        <p:spPr>
          <a:xfrm>
            <a:off x="79131" y="870436"/>
            <a:ext cx="5110002" cy="33996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969" y="2886808"/>
            <a:ext cx="2899508" cy="217463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803" b="513"/>
          <a:stretch/>
        </p:blipFill>
        <p:spPr>
          <a:xfrm>
            <a:off x="5673968" y="398584"/>
            <a:ext cx="2875085" cy="23701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4006491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2219325" y="0"/>
            <a:ext cx="509905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b="1" err="1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Інші заходи громадського порядку та безпеки</a:t>
            </a:r>
            <a:r>
              <a:rPr lang="en-US" sz="1200" b="1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 </a:t>
            </a:r>
            <a:endParaRPr lang="uk-UA" sz="1200">
              <a:solidFill>
                <a:srgbClr val="FF0000"/>
              </a:solidFill>
              <a:latin typeface="Vinnytsia Sans" panose="00000500000000000000" pitchFamily="50" charset="0"/>
            </a:endParaRPr>
          </a:p>
        </p:txBody>
      </p:sp>
      <p:sp>
        <p:nvSpPr>
          <p:cNvPr id="8" name="Полілінія 10"/>
          <p:cNvSpPr/>
          <p:nvPr/>
        </p:nvSpPr>
        <p:spPr>
          <a:xfrm>
            <a:off x="23972" y="344221"/>
            <a:ext cx="8342153" cy="169952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fontAlgn="b"/>
            <a:r>
              <a:rPr lang="ru-RU" sz="600" err="1" smtClean="0">
                <a:solidFill>
                  <a:schemeClr val="tx1"/>
                </a:solidFill>
                <a:latin typeface="Vinnytsia Sans" panose="00000500000000000000" pitchFamily="50" charset="0"/>
              </a:rPr>
              <a:t>Капітальний ремонт нежитлового приміщення № 64 (з заходами енергозбереження) в багатоквартирному житловому будинку по вул. Стрілецька, 31-А в м. Вінниці </a:t>
            </a:r>
            <a:r>
              <a:rPr lang="ru-RU" sz="600" b="1" smtClean="0">
                <a:solidFill>
                  <a:schemeClr val="tx1"/>
                </a:solidFill>
                <a:latin typeface="Vinnytsia Sans" panose="00000500000000000000" pitchFamily="50" charset="0"/>
              </a:rPr>
              <a:t>(3,1 млн грн)</a:t>
            </a:r>
            <a:endParaRPr lang="ru-RU" sz="600" b="1">
              <a:solidFill>
                <a:schemeClr val="tx1"/>
              </a:solidFill>
              <a:latin typeface="Vinnytsia Sans" panose="00000500000000000000" pitchFamily="50" charset="0"/>
            </a:endParaRPr>
          </a:p>
        </p:txBody>
      </p:sp>
      <p:sp>
        <p:nvSpPr>
          <p:cNvPr id="17" name="Полілінія 10"/>
          <p:cNvSpPr/>
          <p:nvPr/>
        </p:nvSpPr>
        <p:spPr>
          <a:xfrm>
            <a:off x="23972" y="608960"/>
            <a:ext cx="8485028" cy="17114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fontAlgn="b"/>
            <a:r>
              <a:rPr lang="ru-RU" sz="600" err="1">
                <a:solidFill>
                  <a:schemeClr val="tx1"/>
                </a:solidFill>
                <a:latin typeface="Vinnytsia Sans" panose="00000500000000000000" pitchFamily="50" charset="0"/>
              </a:rPr>
              <a:t>Капітальний ремонт нежитлового приміщення № 72 (з заходами енергозбереження) в багатоквартирному житловому будинку по вул. Олега Антонова, 12-А в м. </a:t>
            </a:r>
            <a:r>
              <a:rPr lang="ru-RU" sz="600" err="1" smtClean="0">
                <a:solidFill>
                  <a:schemeClr val="tx1"/>
                </a:solidFill>
                <a:latin typeface="Vinnytsia Sans" panose="00000500000000000000" pitchFamily="50" charset="0"/>
              </a:rPr>
              <a:t>Вінниці </a:t>
            </a:r>
            <a:r>
              <a:rPr lang="ru-RU" sz="600" b="1" smtClean="0">
                <a:solidFill>
                  <a:schemeClr val="tx1"/>
                </a:solidFill>
                <a:latin typeface="Vinnytsia Sans" panose="00000500000000000000" pitchFamily="50" charset="0"/>
              </a:rPr>
              <a:t>(4,8 млн грн)</a:t>
            </a:r>
            <a:endParaRPr lang="ru-RU" sz="600" b="1">
              <a:solidFill>
                <a:schemeClr val="tx1"/>
              </a:solidFill>
              <a:latin typeface="Vinnytsia Sans" panose="00000500000000000000" pitchFamily="50" charset="0"/>
            </a:endParaRPr>
          </a:p>
        </p:txBody>
      </p:sp>
      <p:sp>
        <p:nvSpPr>
          <p:cNvPr id="18" name="Полілінія 10"/>
          <p:cNvSpPr/>
          <p:nvPr/>
        </p:nvSpPr>
        <p:spPr>
          <a:xfrm>
            <a:off x="23972" y="852210"/>
            <a:ext cx="6135528" cy="17114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fontAlgn="b"/>
            <a:r>
              <a:rPr lang="ru-RU" sz="600" err="1">
                <a:solidFill>
                  <a:schemeClr val="tx1"/>
                </a:solidFill>
                <a:latin typeface="Vinnytsia Sans" panose="00000500000000000000" pitchFamily="50" charset="0"/>
              </a:rPr>
              <a:t>Капітальний ремонт нежитлової будівлі (з заходами енергозбереження) по вул. Тараса Шевченка, 2-А в м. </a:t>
            </a:r>
            <a:r>
              <a:rPr lang="ru-RU" sz="600" err="1" smtClean="0">
                <a:solidFill>
                  <a:schemeClr val="tx1"/>
                </a:solidFill>
                <a:latin typeface="Vinnytsia Sans" panose="00000500000000000000" pitchFamily="50" charset="0"/>
              </a:rPr>
              <a:t>Вінниці </a:t>
            </a:r>
            <a:r>
              <a:rPr lang="ru-RU" sz="600" b="1" smtClean="0">
                <a:solidFill>
                  <a:schemeClr val="tx1"/>
                </a:solidFill>
                <a:latin typeface="Vinnytsia Sans" panose="00000500000000000000" pitchFamily="50" charset="0"/>
              </a:rPr>
              <a:t>(11,5 млн грн)</a:t>
            </a:r>
            <a:endParaRPr lang="ru-RU" sz="600" b="1">
              <a:solidFill>
                <a:schemeClr val="tx1"/>
              </a:solidFill>
              <a:latin typeface="Vinnytsia Sans" panose="00000500000000000000" pitchFamily="50" charset="0"/>
            </a:endParaRPr>
          </a:p>
        </p:txBody>
      </p:sp>
      <p:sp>
        <p:nvSpPr>
          <p:cNvPr id="19" name="Полілінія 10"/>
          <p:cNvSpPr/>
          <p:nvPr/>
        </p:nvSpPr>
        <p:spPr>
          <a:xfrm>
            <a:off x="23972" y="1089909"/>
            <a:ext cx="6570503" cy="17114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fontAlgn="b"/>
            <a:r>
              <a:rPr lang="ru-RU" sz="600" err="1">
                <a:solidFill>
                  <a:schemeClr val="tx1"/>
                </a:solidFill>
                <a:latin typeface="Vinnytsia Sans" panose="00000500000000000000" pitchFamily="50" charset="0"/>
              </a:rPr>
              <a:t>Капітальний ремонт частини бойлерної літера "А" (з заходами енергозбереження) по вул. Р. Скалецького, 33-В в м. </a:t>
            </a:r>
            <a:r>
              <a:rPr lang="ru-RU" sz="600" err="1" smtClean="0">
                <a:solidFill>
                  <a:schemeClr val="tx1"/>
                </a:solidFill>
                <a:latin typeface="Vinnytsia Sans" panose="00000500000000000000" pitchFamily="50" charset="0"/>
              </a:rPr>
              <a:t>Вінниці </a:t>
            </a:r>
            <a:r>
              <a:rPr lang="ru-RU" sz="600" b="1" smtClean="0">
                <a:solidFill>
                  <a:schemeClr val="tx1"/>
                </a:solidFill>
                <a:latin typeface="Vinnytsia Sans" panose="00000500000000000000" pitchFamily="50" charset="0"/>
              </a:rPr>
              <a:t>(2,1 млн грн)</a:t>
            </a:r>
            <a:endParaRPr lang="ru-RU" sz="600" b="1">
              <a:solidFill>
                <a:schemeClr val="tx1"/>
              </a:solidFill>
              <a:latin typeface="Vinnytsia Sans" panose="00000500000000000000" pitchFamily="50" charset="0"/>
            </a:endParaRPr>
          </a:p>
        </p:txBody>
      </p:sp>
      <p:sp>
        <p:nvSpPr>
          <p:cNvPr id="20" name="Полілінія 10"/>
          <p:cNvSpPr/>
          <p:nvPr/>
        </p:nvSpPr>
        <p:spPr>
          <a:xfrm>
            <a:off x="23972" y="1352799"/>
            <a:ext cx="8243728" cy="17114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fontAlgn="b"/>
            <a:r>
              <a:rPr lang="ru-RU" sz="600" err="1">
                <a:solidFill>
                  <a:schemeClr val="tx1"/>
                </a:solidFill>
                <a:latin typeface="Vinnytsia Sans" panose="00000500000000000000" pitchFamily="50" charset="0"/>
              </a:rPr>
              <a:t>Капітальний ремонт нежитлового приміщення (з заходами енергозбереження) в багатоквартирному житловому будинку по вул. Миколи Ващука, 16-А в м. </a:t>
            </a:r>
            <a:r>
              <a:rPr lang="ru-RU" sz="600" err="1" smtClean="0">
                <a:solidFill>
                  <a:schemeClr val="tx1"/>
                </a:solidFill>
                <a:latin typeface="Vinnytsia Sans" panose="00000500000000000000" pitchFamily="50" charset="0"/>
              </a:rPr>
              <a:t>Вінниці </a:t>
            </a:r>
            <a:r>
              <a:rPr lang="ru-RU" sz="600" b="1" smtClean="0">
                <a:solidFill>
                  <a:schemeClr val="tx1"/>
                </a:solidFill>
                <a:latin typeface="Vinnytsia Sans" panose="00000500000000000000" pitchFamily="50" charset="0"/>
              </a:rPr>
              <a:t>(4,0 млн грн)</a:t>
            </a:r>
            <a:endParaRPr lang="ru-RU" sz="600" b="1">
              <a:solidFill>
                <a:schemeClr val="tx1"/>
              </a:solidFill>
              <a:latin typeface="Vinnytsia Sans" panose="00000500000000000000" pitchFamily="50" charset="0"/>
            </a:endParaRPr>
          </a:p>
        </p:txBody>
      </p:sp>
      <p:sp>
        <p:nvSpPr>
          <p:cNvPr id="21" name="Полілінія 10"/>
          <p:cNvSpPr/>
          <p:nvPr/>
        </p:nvSpPr>
        <p:spPr>
          <a:xfrm>
            <a:off x="23972" y="1623849"/>
            <a:ext cx="9021603" cy="17114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fontAlgn="b"/>
            <a:r>
              <a:rPr lang="ru-RU" sz="600" err="1">
                <a:solidFill>
                  <a:schemeClr val="tx1"/>
                </a:solidFill>
                <a:latin typeface="Vinnytsia Sans" panose="00000500000000000000" pitchFamily="50" charset="0"/>
              </a:rPr>
              <a:t>Капітальний ремонт частини нежитлового приміщення №106, 110 (з заходами енергозбереження) в багатоквартирному житловому будинку по просп. Космонавтів, 23 в м. </a:t>
            </a:r>
            <a:r>
              <a:rPr lang="ru-RU" sz="600" err="1" smtClean="0">
                <a:solidFill>
                  <a:schemeClr val="tx1"/>
                </a:solidFill>
                <a:latin typeface="Vinnytsia Sans" panose="00000500000000000000" pitchFamily="50" charset="0"/>
              </a:rPr>
              <a:t>Вінниці </a:t>
            </a:r>
            <a:r>
              <a:rPr lang="ru-RU" sz="600" b="1" smtClean="0">
                <a:solidFill>
                  <a:schemeClr val="tx1"/>
                </a:solidFill>
                <a:latin typeface="Vinnytsia Sans" panose="00000500000000000000" pitchFamily="50" charset="0"/>
              </a:rPr>
              <a:t>(1,8 млн грн)</a:t>
            </a:r>
            <a:endParaRPr lang="ru-RU" sz="600" b="1">
              <a:solidFill>
                <a:schemeClr val="tx1"/>
              </a:solidFill>
              <a:latin typeface="Vinnytsia Sans" panose="00000500000000000000" pitchFamily="50" charset="0"/>
            </a:endParaRPr>
          </a:p>
        </p:txBody>
      </p:sp>
      <p:sp>
        <p:nvSpPr>
          <p:cNvPr id="22" name="Полілінія 10"/>
          <p:cNvSpPr/>
          <p:nvPr/>
        </p:nvSpPr>
        <p:spPr>
          <a:xfrm>
            <a:off x="23972" y="1866951"/>
            <a:ext cx="8243728" cy="17114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fontAlgn="b"/>
            <a:r>
              <a:rPr lang="ru-RU" sz="600" err="1">
                <a:solidFill>
                  <a:schemeClr val="tx1"/>
                </a:solidFill>
                <a:latin typeface="Vinnytsia Sans" panose="00000500000000000000" pitchFamily="50" charset="0"/>
              </a:rPr>
              <a:t>Капітальний ремонт нежитлового приміщення №1 (з заходами енергозбереження) в багатоквартирному житловому будинку по вул. Зулінського, 37 в м. </a:t>
            </a:r>
            <a:r>
              <a:rPr lang="ru-RU" sz="600" err="1" smtClean="0">
                <a:solidFill>
                  <a:schemeClr val="tx1"/>
                </a:solidFill>
                <a:latin typeface="Vinnytsia Sans" panose="00000500000000000000" pitchFamily="50" charset="0"/>
              </a:rPr>
              <a:t>Вінниці </a:t>
            </a:r>
            <a:r>
              <a:rPr lang="ru-RU" sz="600" b="1" smtClean="0">
                <a:solidFill>
                  <a:schemeClr val="tx1"/>
                </a:solidFill>
                <a:latin typeface="Vinnytsia Sans" panose="00000500000000000000" pitchFamily="50" charset="0"/>
              </a:rPr>
              <a:t>(2,9 млн грн)</a:t>
            </a:r>
            <a:endParaRPr lang="ru-RU" sz="600" b="1">
              <a:solidFill>
                <a:schemeClr val="tx1"/>
              </a:solidFill>
              <a:latin typeface="Vinnytsia Sans" panose="00000500000000000000" pitchFamily="50" charset="0"/>
            </a:endParaRPr>
          </a:p>
        </p:txBody>
      </p:sp>
      <p:sp>
        <p:nvSpPr>
          <p:cNvPr id="23" name="Полілінія 10"/>
          <p:cNvSpPr/>
          <p:nvPr/>
        </p:nvSpPr>
        <p:spPr>
          <a:xfrm>
            <a:off x="23972" y="2108076"/>
            <a:ext cx="8802528" cy="17114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fontAlgn="b"/>
            <a:r>
              <a:rPr lang="ru-RU" sz="600" err="1">
                <a:solidFill>
                  <a:schemeClr val="tx1"/>
                </a:solidFill>
                <a:latin typeface="Vinnytsia Sans" panose="00000500000000000000" pitchFamily="50" charset="0"/>
              </a:rPr>
              <a:t>Капітальний ремонт частини нежитлового приміщення №243 (з заходами енергозбереження) в багатоквартирному житловому будинку по вул. Привокзальна, 2/1 в м. </a:t>
            </a:r>
            <a:r>
              <a:rPr lang="ru-RU" sz="600" err="1" smtClean="0">
                <a:solidFill>
                  <a:schemeClr val="tx1"/>
                </a:solidFill>
                <a:latin typeface="Vinnytsia Sans" panose="00000500000000000000" pitchFamily="50" charset="0"/>
              </a:rPr>
              <a:t>Вінниці </a:t>
            </a:r>
            <a:r>
              <a:rPr lang="ru-RU" sz="600" b="1" smtClean="0">
                <a:solidFill>
                  <a:schemeClr val="tx1"/>
                </a:solidFill>
                <a:latin typeface="Vinnytsia Sans" panose="00000500000000000000" pitchFamily="50" charset="0"/>
              </a:rPr>
              <a:t>(2,8 млн грн)</a:t>
            </a:r>
            <a:endParaRPr lang="ru-RU" sz="600" b="1">
              <a:solidFill>
                <a:schemeClr val="tx1"/>
              </a:solidFill>
              <a:latin typeface="Vinnytsia Sans" panose="00000500000000000000" pitchFamily="50" charset="0"/>
            </a:endParaRPr>
          </a:p>
        </p:txBody>
      </p:sp>
      <p:sp>
        <p:nvSpPr>
          <p:cNvPr id="24" name="Полілінія 10"/>
          <p:cNvSpPr/>
          <p:nvPr/>
        </p:nvSpPr>
        <p:spPr>
          <a:xfrm>
            <a:off x="23972" y="2351178"/>
            <a:ext cx="8824753" cy="171145"/>
          </a:xfrm>
          <a:prstGeom prst="round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chemeClr val="bg1">
                <a:lumMod val="50000"/>
              </a:schemeClr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0">
            <a:schemeClr val="lt1">
              <a:hueOff val="0"/>
              <a:satOff val="0"/>
              <a:lumOff val="0"/>
              <a:alphaOff val="0"/>
            </a:schemeClr>
          </a:lnRef>
          <a:fillRef idx="3">
            <a:schemeClr val="accent2">
              <a:hueOff val="0"/>
              <a:satOff val="0"/>
              <a:lumOff val="0"/>
              <a:alphaOff val="0"/>
            </a:schemeClr>
          </a:fillRef>
          <a:effectRef idx="2">
            <a:schemeClr val="accent2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  <p:txBody>
          <a:bodyPr spcFirstLastPara="0" vert="horz" wrap="square" lIns="267916" tIns="42942" rIns="267916" bIns="42942" numCol="1" spcCol="1270" anchor="ctr" anchorCtr="0">
            <a:noAutofit/>
          </a:bodyPr>
          <a:lstStyle/>
          <a:p>
            <a:pPr fontAlgn="b"/>
            <a:r>
              <a:rPr lang="ru-RU" sz="600" err="1">
                <a:solidFill>
                  <a:schemeClr val="tx1"/>
                </a:solidFill>
                <a:latin typeface="Vinnytsia Sans" panose="00000500000000000000" pitchFamily="50" charset="0"/>
              </a:rPr>
              <a:t>Капітальний ремонт нежитлового приміщення №89 (з заходами енергозбереження) в багатоквартирному житловому будинку по вул. Костя Широцького, 8 в м. </a:t>
            </a:r>
            <a:r>
              <a:rPr lang="ru-RU" sz="600" err="1" smtClean="0">
                <a:solidFill>
                  <a:schemeClr val="tx1"/>
                </a:solidFill>
                <a:latin typeface="Vinnytsia Sans" panose="00000500000000000000" pitchFamily="50" charset="0"/>
              </a:rPr>
              <a:t>Вінниці </a:t>
            </a:r>
            <a:r>
              <a:rPr lang="ru-RU" sz="600" b="1" smtClean="0">
                <a:solidFill>
                  <a:schemeClr val="tx1"/>
                </a:solidFill>
                <a:latin typeface="Vinnytsia Sans" panose="00000500000000000000" pitchFamily="50" charset="0"/>
              </a:rPr>
              <a:t>(2,4 млн грн)</a:t>
            </a:r>
            <a:endParaRPr lang="ru-RU" sz="600" b="1">
              <a:solidFill>
                <a:schemeClr val="tx1"/>
              </a:solidFill>
              <a:latin typeface="Vinnytsia Sans" panose="00000500000000000000" pitchFamily="50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87" y="2638738"/>
            <a:ext cx="3244582" cy="24583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4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2282" y="2638738"/>
            <a:ext cx="3062654" cy="25004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4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2710" b="8034"/>
          <a:stretch>
            <a:fillRect/>
          </a:stretch>
        </p:blipFill>
        <p:spPr>
          <a:xfrm>
            <a:off x="3379779" y="2835405"/>
            <a:ext cx="2604493" cy="21354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92250791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кутник 5"/>
          <p:cNvSpPr/>
          <p:nvPr/>
        </p:nvSpPr>
        <p:spPr>
          <a:xfrm>
            <a:off x="6943725" y="355600"/>
            <a:ext cx="1695450" cy="80645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Прямокутник 1"/>
          <p:cNvSpPr/>
          <p:nvPr/>
        </p:nvSpPr>
        <p:spPr>
          <a:xfrm>
            <a:off x="190500" y="9723"/>
            <a:ext cx="929640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600" b="1" u="sng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Капітальний ремонт </a:t>
            </a:r>
            <a:r>
              <a:rPr lang="uk-UA" sz="1600" b="1" u="sng" smtClean="0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покрівель </a:t>
            </a:r>
            <a:r>
              <a:rPr lang="uk-UA" sz="1600" b="1" u="sng">
                <a:solidFill>
                  <a:srgbClr val="FF0000"/>
                </a:solidFill>
                <a:latin typeface="Vinnytsia Sans" panose="00000500000000000000" pitchFamily="50" charset="0"/>
                <a:cs typeface="Times New Roman" panose="02020603050405020304" pitchFamily="18" charset="0"/>
              </a:rPr>
              <a:t>комунальних закладів загальної середньої освіти</a:t>
            </a:r>
          </a:p>
        </p:txBody>
      </p:sp>
      <p:sp>
        <p:nvSpPr>
          <p:cNvPr id="3" name="Прямокутник 2"/>
          <p:cNvSpPr/>
          <p:nvPr/>
        </p:nvSpPr>
        <p:spPr>
          <a:xfrm>
            <a:off x="19639" y="379055"/>
            <a:ext cx="4572000" cy="523220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400">
                <a:latin typeface="Vinnytsia Sans" panose="00000500000000000000" pitchFamily="50" charset="0"/>
              </a:rPr>
              <a:t>Комунальний заклад "Вінницький ліцей № 19" по вул. Северина Наливайка, 17 в м. Вінниці</a:t>
            </a:r>
          </a:p>
        </p:txBody>
      </p:sp>
      <p:sp>
        <p:nvSpPr>
          <p:cNvPr id="4" name="Прямокутник 3"/>
          <p:cNvSpPr/>
          <p:nvPr/>
        </p:nvSpPr>
        <p:spPr>
          <a:xfrm>
            <a:off x="4657725" y="379055"/>
            <a:ext cx="4572000" cy="73866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400">
                <a:latin typeface="Vinnytsia Sans" panose="00000500000000000000" pitchFamily="50" charset="0"/>
              </a:rPr>
              <a:t>Комунальний заклад "Вінницький ліцей № 30 ім. Тараса Шевченка" по вул. Стрілецька, 62 в м. Вінниці</a:t>
            </a:r>
          </a:p>
        </p:txBody>
      </p:sp>
      <p:sp>
        <p:nvSpPr>
          <p:cNvPr id="5" name="Прямокутник 4"/>
          <p:cNvSpPr/>
          <p:nvPr/>
        </p:nvSpPr>
        <p:spPr>
          <a:xfrm>
            <a:off x="1211672" y="3011519"/>
            <a:ext cx="738504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400" dirty="0">
                <a:latin typeface="Vinnytsia Sans" panose="00000500000000000000" pitchFamily="50" charset="0"/>
              </a:rPr>
              <a:t>Комунальний заклад "</a:t>
            </a:r>
            <a:r>
              <a:rPr lang="uk-UA" sz="1400" dirty="0" err="1">
                <a:latin typeface="Vinnytsia Sans" panose="00000500000000000000" pitchFamily="50" charset="0"/>
              </a:rPr>
              <a:t>Вінницько</a:t>
            </a:r>
            <a:r>
              <a:rPr lang="uk-UA" sz="1400" dirty="0">
                <a:latin typeface="Vinnytsia Sans" panose="00000500000000000000" pitchFamily="50" charset="0"/>
              </a:rPr>
              <a:t>-хутірський ліцей" по вул. Незалежності, 54 в </a:t>
            </a:r>
            <a:endParaRPr lang="uk-UA" sz="1400" dirty="0" smtClean="0">
              <a:latin typeface="Vinnytsia Sans" panose="00000500000000000000" pitchFamily="50" charset="0"/>
            </a:endParaRPr>
          </a:p>
          <a:p>
            <a:pPr algn="ctr"/>
            <a:r>
              <a:rPr lang="uk-UA" sz="1400" dirty="0" smtClean="0">
                <a:latin typeface="Vinnytsia Sans" panose="00000500000000000000" pitchFamily="50" charset="0"/>
              </a:rPr>
              <a:t>с</a:t>
            </a:r>
            <a:r>
              <a:rPr lang="uk-UA" sz="1400" dirty="0">
                <a:latin typeface="Vinnytsia Sans" panose="00000500000000000000" pitchFamily="50" charset="0"/>
              </a:rPr>
              <a:t>. Вінницькі Хутори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63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872" y="820551"/>
            <a:ext cx="2527300" cy="1931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5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2258" y="1031968"/>
            <a:ext cx="1947333" cy="14605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24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8102" b="14259"/>
          <a:stretch>
            <a:fillRect/>
          </a:stretch>
        </p:blipFill>
        <p:spPr>
          <a:xfrm>
            <a:off x="286808" y="3459738"/>
            <a:ext cx="3103060" cy="16871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кутник 11"/>
          <p:cNvSpPr/>
          <p:nvPr/>
        </p:nvSpPr>
        <p:spPr>
          <a:xfrm>
            <a:off x="-102830" y="2742037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Вартість об'єкту: </a:t>
            </a:r>
            <a:r>
              <a:rPr lang="uk-UA" sz="12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7,9 млн </a:t>
            </a:r>
            <a:r>
              <a:rPr lang="uk-UA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грн</a:t>
            </a:r>
          </a:p>
          <a:p>
            <a:r>
              <a:rPr lang="uk-UA" sz="12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Площа:</a:t>
            </a:r>
            <a:r>
              <a:rPr lang="uk-UA" sz="1200" i="1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1241 м</a:t>
            </a:r>
            <a:r>
              <a:rPr lang="uk-UA" sz="1200" i="1" baseline="30000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2</a:t>
            </a:r>
            <a:endParaRPr lang="uk-UA" sz="12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13" name="Прямокутник 12"/>
          <p:cNvSpPr/>
          <p:nvPr/>
        </p:nvSpPr>
        <p:spPr>
          <a:xfrm>
            <a:off x="4409016" y="2706791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Вартість </a:t>
            </a:r>
            <a:r>
              <a:rPr lang="uk-UA" sz="12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об'єкту: 9,7 млн </a:t>
            </a:r>
            <a:r>
              <a:rPr lang="uk-UA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грн</a:t>
            </a:r>
          </a:p>
          <a:p>
            <a:r>
              <a:rPr lang="uk-UA" sz="12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Площа:</a:t>
            </a:r>
            <a:r>
              <a:rPr lang="uk-UA" sz="1200" i="1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1684 м</a:t>
            </a:r>
            <a:r>
              <a:rPr lang="uk-UA" sz="1200" i="1" baseline="30000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2</a:t>
            </a:r>
            <a:endParaRPr lang="uk-UA" sz="12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sp>
        <p:nvSpPr>
          <p:cNvPr id="15" name="Прямокутник 14"/>
          <p:cNvSpPr/>
          <p:nvPr/>
        </p:nvSpPr>
        <p:spPr>
          <a:xfrm>
            <a:off x="6896833" y="4066866"/>
            <a:ext cx="23602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Вартість об'єкту: </a:t>
            </a:r>
            <a:r>
              <a:rPr lang="uk-UA" sz="12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7,05 </a:t>
            </a:r>
            <a:r>
              <a:rPr lang="uk-UA" sz="12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млн грн</a:t>
            </a:r>
          </a:p>
          <a:p>
            <a:r>
              <a:rPr lang="uk-UA" sz="1200" i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Площа:</a:t>
            </a:r>
            <a:r>
              <a:rPr lang="uk-UA" sz="1200" i="1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3551 м</a:t>
            </a:r>
            <a:r>
              <a:rPr lang="uk-UA" sz="1200" i="1" baseline="30000" dirty="0" smtClean="0">
                <a:latin typeface="Vinnytsia Sans" panose="00000500000000000000" pitchFamily="50" charset="0"/>
                <a:cs typeface="Times New Roman" panose="02020603050405020304" pitchFamily="18" charset="0"/>
              </a:rPr>
              <a:t>2</a:t>
            </a:r>
            <a:endParaRPr lang="uk-UA" sz="1200" i="1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pic>
        <p:nvPicPr>
          <p:cNvPr id="16" name="Рисунок 1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60" y="902275"/>
            <a:ext cx="2439768" cy="18298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2594" y="1140259"/>
            <a:ext cx="1924970" cy="144372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483" y="3472229"/>
            <a:ext cx="1271714" cy="16885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10800" y="3717984"/>
            <a:ext cx="1684216" cy="12631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38277670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73640" y="1493145"/>
            <a:ext cx="531130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800" smtClean="0">
                <a:latin typeface="Vinnytsia Serif" panose="00000500000000000000" pitchFamily="50" charset="0"/>
              </a:rPr>
              <a:t>Дякую</a:t>
            </a:r>
          </a:p>
          <a:p>
            <a:r>
              <a:rPr lang="uk-UA" sz="4800">
                <a:latin typeface="Vinnytsia Serif" panose="00000500000000000000" pitchFamily="50" charset="0"/>
              </a:rPr>
              <a:t>з</a:t>
            </a:r>
            <a:r>
              <a:rPr lang="uk-UA" sz="4800" smtClean="0">
                <a:latin typeface="Vinnytsia Serif" panose="00000500000000000000" pitchFamily="50" charset="0"/>
              </a:rPr>
              <a:t>а увагу!</a:t>
            </a:r>
            <a:endParaRPr lang="uk-UA" sz="4800">
              <a:latin typeface="Vinnytsia Serif" panose="000005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005411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увати 1"/>
          <p:cNvGrpSpPr/>
          <p:nvPr/>
        </p:nvGrpSpPr>
        <p:grpSpPr>
          <a:xfrm>
            <a:off x="-1" y="0"/>
            <a:ext cx="9422423" cy="5073737"/>
            <a:chOff x="-1" y="0"/>
            <a:chExt cx="9422423" cy="5073737"/>
          </a:xfrm>
        </p:grpSpPr>
        <p:sp>
          <p:nvSpPr>
            <p:cNvPr id="8" name="Прямоугольник 7"/>
            <p:cNvSpPr/>
            <p:nvPr/>
          </p:nvSpPr>
          <p:spPr>
            <a:xfrm>
              <a:off x="-1" y="0"/>
              <a:ext cx="9422423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uk-UA" sz="1400" b="1" smtClean="0">
                  <a:latin typeface="Vinnytsia Sans" panose="00000500000000000000" pitchFamily="50" charset="0"/>
                  <a:cs typeface="Times New Roman" panose="02020603050405020304" pitchFamily="18" charset="0"/>
                </a:rPr>
                <a:t>Будівництво </a:t>
              </a:r>
              <a:r>
                <a:rPr lang="uk-UA" sz="1400" b="1">
                  <a:latin typeface="Vinnytsia Sans" panose="00000500000000000000" pitchFamily="50" charset="0"/>
                  <a:cs typeface="Times New Roman" panose="02020603050405020304" pitchFamily="18" charset="0"/>
                </a:rPr>
                <a:t>Вінницького регіонального клінічно лікувально-діагностичного центру серцево-судинної патології по </a:t>
              </a:r>
              <a:r>
                <a:rPr lang="uk-UA" sz="1400" b="1" smtClean="0">
                  <a:latin typeface="Vinnytsia Sans" panose="00000500000000000000" pitchFamily="50" charset="0"/>
                  <a:cs typeface="Times New Roman" panose="02020603050405020304" pitchFamily="18" charset="0"/>
                </a:rPr>
                <a:t>вул</a:t>
              </a:r>
              <a:r>
                <a:rPr lang="uk-UA" sz="1400" b="1">
                  <a:latin typeface="Vinnytsia Sans" panose="00000500000000000000" pitchFamily="50" charset="0"/>
                  <a:cs typeface="Times New Roman" panose="02020603050405020304" pitchFamily="18" charset="0"/>
                </a:rPr>
                <a:t>. Хмельницьке </a:t>
              </a:r>
              <a:r>
                <a:rPr lang="uk-UA" sz="1400" b="1" smtClean="0">
                  <a:latin typeface="Vinnytsia Sans" panose="00000500000000000000" pitchFamily="50" charset="0"/>
                  <a:cs typeface="Times New Roman" panose="02020603050405020304" pitchFamily="18" charset="0"/>
                </a:rPr>
                <a:t>шосе </a:t>
              </a:r>
              <a:r>
                <a:rPr lang="uk-UA" sz="1400" b="1">
                  <a:latin typeface="Vinnytsia Sans" panose="00000500000000000000" pitchFamily="50" charset="0"/>
                  <a:cs typeface="Times New Roman" panose="02020603050405020304" pitchFamily="18" charset="0"/>
                </a:rPr>
                <a:t>в м. </a:t>
              </a:r>
              <a:r>
                <a:rPr lang="uk-UA" sz="1400" b="1" smtClean="0">
                  <a:latin typeface="Vinnytsia Sans" panose="00000500000000000000" pitchFamily="50" charset="0"/>
                  <a:cs typeface="Times New Roman" panose="02020603050405020304" pitchFamily="18" charset="0"/>
                </a:rPr>
                <a:t>Вінниці</a:t>
              </a:r>
              <a:endParaRPr lang="uk-UA" sz="1400" b="1">
                <a:latin typeface="Vinnytsia Sans" panose="00000500000000000000" pitchFamily="50" charset="0"/>
                <a:cs typeface="Times New Roman" panose="02020603050405020304" pitchFamily="18" charset="0"/>
              </a:endParaRPr>
            </a:p>
          </p:txBody>
        </p:sp>
        <p:sp>
          <p:nvSpPr>
            <p:cNvPr id="13" name="Прямоугольник 12"/>
            <p:cNvSpPr/>
            <p:nvPr/>
          </p:nvSpPr>
          <p:spPr>
            <a:xfrm>
              <a:off x="59868" y="4550517"/>
              <a:ext cx="4196690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uk-UA" sz="1400" i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Vinnytsia Sans" panose="00000500000000000000" pitchFamily="50" charset="0"/>
                </a:rPr>
                <a:t>Вартість об'єкту: 1060,604 млн грн</a:t>
              </a:r>
            </a:p>
            <a:p>
              <a:r>
                <a:rPr lang="uk-UA" sz="1400" i="1" dirty="0" smtClean="0">
                  <a:ln w="0"/>
                  <a:effectLst>
                    <a:outerShdw blurRad="38100" dist="19050" dir="2700000" algn="tl" rotWithShape="0">
                      <a:schemeClr val="dk1">
                        <a:alpha val="40000"/>
                      </a:schemeClr>
                    </a:outerShdw>
                  </a:effectLst>
                  <a:latin typeface="Vinnytsia Sans" panose="00000500000000000000" pitchFamily="50" charset="0"/>
                </a:rPr>
                <a:t>Площа : 16526 м2</a:t>
              </a:r>
              <a:endParaRPr lang="uk-UA" sz="1400" i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Vinnytsia Sans" panose="00000500000000000000" pitchFamily="50" charset="0"/>
              </a:endParaRPr>
            </a:p>
          </p:txBody>
        </p:sp>
      </p:grp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76"/>
          <a:stretch>
            <a:fillRect/>
          </a:stretch>
        </p:blipFill>
        <p:spPr>
          <a:xfrm>
            <a:off x="136420" y="779463"/>
            <a:ext cx="3997045" cy="347268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8230" y="523219"/>
            <a:ext cx="2950307" cy="22496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902" y="2886430"/>
            <a:ext cx="2950307" cy="22127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302" y="523219"/>
            <a:ext cx="1738922" cy="1346611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302" y="3794968"/>
            <a:ext cx="1738922" cy="1304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3302" y="2130670"/>
            <a:ext cx="1738922" cy="14419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5614418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905358" y="1477723"/>
            <a:ext cx="5184894" cy="2246769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uk-UA" sz="2800" i="1" smtClean="0">
                <a:ln w="0"/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innytsia Sans" panose="00000500000000000000" pitchFamily="50" charset="0"/>
                <a:cs typeface="Times New Roman" panose="02020603050405020304" pitchFamily="18" charset="0"/>
              </a:rPr>
              <a:t>Департаментом капітального будівництва виконувались проєктні роботи по наступним об'єктам: </a:t>
            </a:r>
          </a:p>
        </p:txBody>
      </p:sp>
    </p:spTree>
    <p:extLst>
      <p:ext uri="{BB962C8B-B14F-4D97-AF65-F5344CB8AC3E}">
        <p14:creationId xmlns:p14="http://schemas.microsoft.com/office/powerpoint/2010/main" val="1642670257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Групувати 6"/>
          <p:cNvGrpSpPr/>
          <p:nvPr/>
        </p:nvGrpSpPr>
        <p:grpSpPr>
          <a:xfrm>
            <a:off x="100899" y="6894"/>
            <a:ext cx="8848368" cy="5160082"/>
            <a:chOff x="100899" y="6894"/>
            <a:chExt cx="8848368" cy="5160082"/>
          </a:xfrm>
        </p:grpSpPr>
        <p:sp>
          <p:nvSpPr>
            <p:cNvPr id="2" name="Прямокутник 1"/>
            <p:cNvSpPr/>
            <p:nvPr/>
          </p:nvSpPr>
          <p:spPr>
            <a:xfrm>
              <a:off x="100899" y="6894"/>
              <a:ext cx="4966400" cy="120032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uk-UA" smtClean="0">
                  <a:latin typeface="Vinnytsia Sans" panose="00000500000000000000" pitchFamily="50" charset="0"/>
                </a:rPr>
                <a:t>Нове будівництво автодорожного шляхопроводу через залізничні колії «У створі вул. Академіка Янгеля та вул. Левка Лук'яненка» у м. Вінниці</a:t>
              </a:r>
              <a:endParaRPr lang="uk-UA">
                <a:latin typeface="Vinnytsia Sans" panose="00000500000000000000" pitchFamily="50" charset="0"/>
              </a:endParaRPr>
            </a:p>
          </p:txBody>
        </p:sp>
        <p:sp>
          <p:nvSpPr>
            <p:cNvPr id="3" name="Прямокутник 2"/>
            <p:cNvSpPr/>
            <p:nvPr/>
          </p:nvSpPr>
          <p:spPr>
            <a:xfrm>
              <a:off x="155226" y="4428312"/>
              <a:ext cx="4697582" cy="73866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/>
              <a:r>
                <a:rPr lang="uk-UA" sz="1400" smtClean="0">
                  <a:latin typeface="Vinnytsia Sans" panose="00000500000000000000" pitchFamily="50" charset="0"/>
                </a:rPr>
                <a:t>Вартість проєктних робіт: 5,6 млн грн;</a:t>
              </a:r>
            </a:p>
            <a:p>
              <a:pPr lvl="0"/>
              <a:r>
                <a:rPr lang="uk-UA" sz="1400" smtClean="0">
                  <a:latin typeface="Vinnytsia Sans" panose="00000500000000000000" pitchFamily="50" charset="0"/>
                </a:rPr>
                <a:t>Протяжність мостової споруди- 627 м;</a:t>
              </a:r>
            </a:p>
            <a:p>
              <a:pPr lvl="0"/>
              <a:r>
                <a:rPr lang="uk-UA" sz="1400" smtClean="0">
                  <a:latin typeface="Vinnytsia Sans" panose="00000500000000000000" pitchFamily="50" charset="0"/>
                </a:rPr>
                <a:t>Кількість смуг руху-4.</a:t>
              </a:r>
              <a:endParaRPr lang="uk-UA" sz="1400">
                <a:latin typeface="Vinnytsia Sans" panose="00000500000000000000" pitchFamily="50" charset="0"/>
              </a:endParaRPr>
            </a:p>
          </p:txBody>
        </p:sp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55" t="4362" r="3194" b="11770"/>
            <a:stretch>
              <a:fillRect/>
            </a:stretch>
          </p:blipFill>
          <p:spPr>
            <a:xfrm>
              <a:off x="242154" y="1271904"/>
              <a:ext cx="4494946" cy="309172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473" b="13827"/>
            <a:stretch>
              <a:fillRect/>
            </a:stretch>
          </p:blipFill>
          <p:spPr>
            <a:xfrm>
              <a:off x="5033079" y="2447746"/>
              <a:ext cx="3916188" cy="263225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6" name="Рисунок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463" t="9219" r="15880" b="19589"/>
            <a:stretch>
              <a:fillRect/>
            </a:stretch>
          </p:blipFill>
          <p:spPr>
            <a:xfrm>
              <a:off x="5033079" y="66200"/>
              <a:ext cx="3916188" cy="2199441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91450597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44" t="44786" r="15190" b="4387"/>
          <a:stretch>
            <a:fillRect/>
          </a:stretch>
        </p:blipFill>
        <p:spPr>
          <a:xfrm>
            <a:off x="72039" y="671858"/>
            <a:ext cx="4187663" cy="230059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7" t="5432" r="4319" b="21810"/>
          <a:stretch>
            <a:fillRect/>
          </a:stretch>
        </p:blipFill>
        <p:spPr>
          <a:xfrm>
            <a:off x="4661665" y="947351"/>
            <a:ext cx="4229100" cy="2321926"/>
          </a:xfrm>
          <a:prstGeom prst="rect">
            <a:avLst/>
          </a:prstGeom>
        </p:spPr>
      </p:pic>
      <p:sp>
        <p:nvSpPr>
          <p:cNvPr id="3" name="Прямокутник 2"/>
          <p:cNvSpPr/>
          <p:nvPr/>
        </p:nvSpPr>
        <p:spPr>
          <a:xfrm>
            <a:off x="26457" y="3348407"/>
            <a:ext cx="9245601" cy="4498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uk-UA" sz="1100">
                <a:latin typeface="Vinnytsia Serif"/>
                <a:ea typeface="Calibri" panose="020F0502020204030204" pitchFamily="34" charset="0"/>
                <a:cs typeface="Times New Roman" panose="02020603050405020304" pitchFamily="18" charset="0"/>
              </a:rPr>
              <a:t>Реконструкція будівлі (термомодернізація) комунального закладу «Загальноосвітня школа І-ПІ ступенів гуманітарно-естетичний колегіум №29 </a:t>
            </a:r>
            <a:r>
              <a:rPr lang="uk-UA" sz="110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Вінницької</a:t>
            </a:r>
            <a:r>
              <a:rPr lang="uk-UA" sz="1100">
                <a:latin typeface="Vinnytsia Serif"/>
                <a:ea typeface="Calibri" panose="020F0502020204030204" pitchFamily="34" charset="0"/>
                <a:cs typeface="Times New Roman" panose="02020603050405020304" pitchFamily="18" charset="0"/>
              </a:rPr>
              <a:t> міської ради» по вул. Київська, 149 в м. Вінниця», (заходи з енергозбереження). </a:t>
            </a:r>
            <a:endParaRPr lang="uk-UA" sz="1100">
              <a:effectLst/>
              <a:latin typeface="Vinnytsia Serif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Прямокутник 4"/>
          <p:cNvSpPr/>
          <p:nvPr/>
        </p:nvSpPr>
        <p:spPr>
          <a:xfrm>
            <a:off x="-20761" y="61031"/>
            <a:ext cx="4635502" cy="5078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sz="900" smtClean="0">
                <a:latin typeface="Vinnytsia Serif"/>
                <a:cs typeface="Times New Roman" panose="02020603050405020304" pitchFamily="18" charset="0"/>
              </a:rPr>
              <a:t>Реконструкція будівлі (термомодернізація) комунального закладу «</a:t>
            </a:r>
            <a:r>
              <a:rPr lang="uk-UA" sz="900">
                <a:latin typeface="Vinnytsia Serif"/>
                <a:cs typeface="Times New Roman" panose="02020603050405020304" pitchFamily="18" charset="0"/>
              </a:rPr>
              <a:t>Дошкільний навчальний </a:t>
            </a:r>
            <a:r>
              <a:rPr lang="uk-UA" sz="900">
                <a:latin typeface="Vinnytsia Sans" panose="00000500000000000000" pitchFamily="50" charset="0"/>
                <a:cs typeface="Times New Roman" panose="02020603050405020304" pitchFamily="18" charset="0"/>
              </a:rPr>
              <a:t>заклад</a:t>
            </a:r>
            <a:r>
              <a:rPr lang="uk-UA" sz="900">
                <a:latin typeface="Vinnytsia Serif"/>
                <a:cs typeface="Times New Roman" panose="02020603050405020304" pitchFamily="18" charset="0"/>
              </a:rPr>
              <a:t> №38 Вінницької міської ради» по вул. Юрія Смірнова, 6а в м. Вінниця», (заходи з енергозбереження). </a:t>
            </a:r>
          </a:p>
        </p:txBody>
      </p:sp>
      <p:sp>
        <p:nvSpPr>
          <p:cNvPr id="8" name="Прямокутник 7"/>
          <p:cNvSpPr/>
          <p:nvPr/>
        </p:nvSpPr>
        <p:spPr>
          <a:xfrm>
            <a:off x="4433434" y="387458"/>
            <a:ext cx="4685563" cy="5368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900">
                <a:latin typeface="Vinnytsia Serif"/>
                <a:ea typeface="Calibri" panose="020F0502020204030204" pitchFamily="34" charset="0"/>
                <a:cs typeface="Times New Roman" panose="02020603050405020304" pitchFamily="18" charset="0"/>
              </a:rPr>
              <a:t>Реконструкція будівлі (термомодернізація) комунального закладу «Дошкільний навчальний </a:t>
            </a:r>
            <a:r>
              <a:rPr lang="uk-UA" sz="900">
                <a:latin typeface="Vinnytsia Sans" panose="00000500000000000000" pitchFamily="50" charset="0"/>
                <a:ea typeface="Calibri" panose="020F0502020204030204" pitchFamily="34" charset="0"/>
                <a:cs typeface="Times New Roman" panose="02020603050405020304" pitchFamily="18" charset="0"/>
              </a:rPr>
              <a:t>заклад</a:t>
            </a:r>
            <a:r>
              <a:rPr lang="uk-UA" sz="900">
                <a:latin typeface="Vinnytsia Serif"/>
                <a:ea typeface="Calibri" panose="020F0502020204030204" pitchFamily="34" charset="0"/>
                <a:cs typeface="Times New Roman" panose="02020603050405020304" pitchFamily="18" charset="0"/>
              </a:rPr>
              <a:t> №74 Вінницької міської ради» по вул. Андрія Первозванного, 68 в м. Вінниця», (заходи з енергозбереження). </a:t>
            </a:r>
            <a:endParaRPr lang="uk-UA" sz="900">
              <a:effectLst/>
              <a:latin typeface="Vinnytsia Serif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668" t="15329" r="2888" b="38980"/>
          <a:stretch>
            <a:fillRect/>
          </a:stretch>
        </p:blipFill>
        <p:spPr>
          <a:xfrm>
            <a:off x="0" y="3755814"/>
            <a:ext cx="9144000" cy="13709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403087118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1"/>
          <p:cNvSpPr/>
          <p:nvPr/>
        </p:nvSpPr>
        <p:spPr>
          <a:xfrm>
            <a:off x="0" y="70176"/>
            <a:ext cx="4572000" cy="879600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uk-UA" sz="1200">
                <a:latin typeface="Vinnytsia Sans" panose="00000500000000000000" pitchFamily="50" charset="0"/>
                <a:cs typeface="Times New Roman" panose="02020603050405020304" pitchFamily="18" charset="0"/>
              </a:rPr>
              <a:t>Реконструкція будівлі (термомодернізація) комунального закладу «Загальноосвітня школа І-ІІІ ступенів №31 Вінницької міської ради» по вул. Богдана Ступки, 13 в м. Вінниця», (заходи з енергозбереження).</a:t>
            </a:r>
            <a:endParaRPr lang="uk-UA" sz="1200">
              <a:effectLst/>
              <a:latin typeface="Vinnytsia Sans" panose="00000500000000000000" pitchFamily="50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Прямокутник 3"/>
          <p:cNvSpPr/>
          <p:nvPr/>
        </p:nvSpPr>
        <p:spPr>
          <a:xfrm>
            <a:off x="4762501" y="49009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uk-UA" sz="1200">
                <a:latin typeface="Vinnytsia Sans" panose="00000500000000000000" pitchFamily="50" charset="0"/>
                <a:cs typeface="Times New Roman" panose="02020603050405020304" pitchFamily="18" charset="0"/>
              </a:rPr>
              <a:t>Реконструкція будівлі (термомодернізація) комунального закладу «Центр первинної медико-санітарної допомоги №5 по вул. Замостянська, 49 в м. Вінниця», (заходи з енергозбереження). </a:t>
            </a:r>
          </a:p>
        </p:txBody>
      </p:sp>
      <p:sp>
        <p:nvSpPr>
          <p:cNvPr id="7" name="Прямокутник 6"/>
          <p:cNvSpPr/>
          <p:nvPr/>
        </p:nvSpPr>
        <p:spPr>
          <a:xfrm>
            <a:off x="0" y="3288496"/>
            <a:ext cx="9144000" cy="4462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uk-UA" sz="1100">
                <a:latin typeface="Vinnytsia Sans" panose="00000500000000000000" pitchFamily="50" charset="0"/>
                <a:cs typeface="Times New Roman" panose="02020603050405020304" pitchFamily="18" charset="0"/>
              </a:rPr>
              <a:t>Реконструкція будівлі (термомодернізація) комунального некомерційного підприємства «Вінницька міська клінічна лікарня швидкої медичної допомоги» по вул. Київська, 68 в м. Вінниці, (заходи з енергозбереження).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139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6" t="4007" r="1667" b="61185"/>
          <a:stretch>
            <a:fillRect/>
          </a:stretch>
        </p:blipFill>
        <p:spPr>
          <a:xfrm>
            <a:off x="0" y="3750733"/>
            <a:ext cx="9144000" cy="1392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117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5315" t="10092" r="23278" b="41376"/>
          <a:stretch>
            <a:fillRect/>
          </a:stretch>
        </p:blipFill>
        <p:spPr>
          <a:xfrm>
            <a:off x="64151" y="1039054"/>
            <a:ext cx="4487333" cy="19642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2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944" t="12050" r="4521" b="28362"/>
          <a:stretch>
            <a:fillRect/>
          </a:stretch>
        </p:blipFill>
        <p:spPr>
          <a:xfrm>
            <a:off x="4762501" y="897509"/>
            <a:ext cx="4148666" cy="23909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379378431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3"/>
          <p:cNvSpPr/>
          <p:nvPr/>
        </p:nvSpPr>
        <p:spPr>
          <a:xfrm>
            <a:off x="-42334" y="0"/>
            <a:ext cx="565475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err="1">
                <a:latin typeface="Vinnytsia Sans" panose="00000500000000000000" pitchFamily="50" charset="0"/>
                <a:cs typeface="Times New Roman" panose="02020603050405020304" pitchFamily="18" charset="0"/>
              </a:rPr>
              <a:t>Реконструкція комплексу будівель КНП "ВМКЛ "Центр матері та дитини" з заходами енергозбереження та улаштуванням протирадіаційного укриття по просп. Коцюбинського, 50 у м. Вінниці</a:t>
            </a:r>
            <a:endParaRPr lang="uk-UA" sz="1200">
              <a:latin typeface="Vinnytsia Sans" panose="00000500000000000000" pitchFamily="50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251" b="35271"/>
          <a:stretch>
            <a:fillRect/>
          </a:stretch>
        </p:blipFill>
        <p:spPr>
          <a:xfrm>
            <a:off x="50310" y="1000478"/>
            <a:ext cx="5427298" cy="32813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798" y="412800"/>
            <a:ext cx="3470778" cy="2145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74799" y="2702169"/>
            <a:ext cx="3470778" cy="2326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750546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S_NET" val="4.0.30319.42000"/>
  <p:tag name="AS_OS" val="Microsoft Windows NT 10.0.14393.0"/>
  <p:tag name="AS_RELEASE_DATE" val="2019.12.14"/>
  <p:tag name="AS_TITLE" val="Aspose.Slides for .NET 4.0 Client Profile"/>
  <p:tag name="AS_VERSION" val="19.12"/>
</p:tagLst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2269</TotalTime>
  <Words>1783</Words>
  <Application>Microsoft Office PowerPoint</Application>
  <PresentationFormat>Екран (16:9)</PresentationFormat>
  <Paragraphs>157</Paragraphs>
  <Slides>37</Slides>
  <Notes>0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37</vt:i4>
      </vt:variant>
    </vt:vector>
  </HeadingPairs>
  <TitlesOfParts>
    <vt:vector size="44" baseType="lpstr">
      <vt:lpstr>Arial</vt:lpstr>
      <vt:lpstr>Calibri</vt:lpstr>
      <vt:lpstr>Calibri Light</vt:lpstr>
      <vt:lpstr>Times New Roman</vt:lpstr>
      <vt:lpstr>Vinnytsia Sans</vt:lpstr>
      <vt:lpstr>Vinnytsia Serif</vt:lpstr>
      <vt:lpstr>Тема Office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Мірчук Сергій Валерійович</dc:creator>
  <cp:lastModifiedBy>Озернюк Оксана Сергіївна</cp:lastModifiedBy>
  <cp:revision>96</cp:revision>
  <dcterms:created xsi:type="dcterms:W3CDTF">2020-06-23T09:28:56Z</dcterms:created>
  <dcterms:modified xsi:type="dcterms:W3CDTF">2025-03-11T09:50:37Z</dcterms:modified>
</cp:coreProperties>
</file>